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343" r:id="rId5"/>
    <p:sldId id="396" r:id="rId6"/>
    <p:sldId id="591" r:id="rId7"/>
    <p:sldId id="587" r:id="rId8"/>
    <p:sldId id="586" r:id="rId9"/>
    <p:sldId id="542" r:id="rId10"/>
    <p:sldId id="531" r:id="rId11"/>
    <p:sldId id="564" r:id="rId12"/>
    <p:sldId id="560" r:id="rId13"/>
    <p:sldId id="569" r:id="rId14"/>
    <p:sldId id="544" r:id="rId15"/>
    <p:sldId id="533" r:id="rId16"/>
    <p:sldId id="592" r:id="rId17"/>
    <p:sldId id="537" r:id="rId18"/>
    <p:sldId id="543" r:id="rId19"/>
    <p:sldId id="562" r:id="rId20"/>
    <p:sldId id="505" r:id="rId21"/>
    <p:sldId id="549" r:id="rId22"/>
    <p:sldId id="539" r:id="rId23"/>
    <p:sldId id="578" r:id="rId24"/>
    <p:sldId id="579" r:id="rId25"/>
    <p:sldId id="582" r:id="rId26"/>
    <p:sldId id="570" r:id="rId27"/>
    <p:sldId id="538" r:id="rId28"/>
    <p:sldId id="573" r:id="rId29"/>
    <p:sldId id="574" r:id="rId30"/>
    <p:sldId id="540" r:id="rId31"/>
    <p:sldId id="575" r:id="rId32"/>
    <p:sldId id="576" r:id="rId33"/>
    <p:sldId id="583" r:id="rId34"/>
    <p:sldId id="489" r:id="rId35"/>
    <p:sldId id="556" r:id="rId36"/>
    <p:sldId id="551" r:id="rId37"/>
    <p:sldId id="550" r:id="rId38"/>
    <p:sldId id="552" r:id="rId39"/>
    <p:sldId id="553" r:id="rId40"/>
    <p:sldId id="554" r:id="rId41"/>
    <p:sldId id="555" r:id="rId42"/>
    <p:sldId id="467" r:id="rId43"/>
    <p:sldId id="468" r:id="rId44"/>
    <p:sldId id="470" r:id="rId45"/>
    <p:sldId id="472" r:id="rId46"/>
    <p:sldId id="474" r:id="rId47"/>
    <p:sldId id="557" r:id="rId48"/>
    <p:sldId id="558" r:id="rId49"/>
    <p:sldId id="559" r:id="rId50"/>
    <p:sldId id="534" r:id="rId51"/>
    <p:sldId id="535" r:id="rId52"/>
    <p:sldId id="536" r:id="rId53"/>
    <p:sldId id="421" r:id="rId54"/>
  </p:sldIdLst>
  <p:sldSz cx="9144000" cy="6858000" type="screen4x3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CE3064-48C4-ECCD-1770-5B64FD0BD563}" name="Aleksandar Mijatović" initials="AM" userId="S::aleksandar.mijatovic@uniri.hr::432ffcbb-8ae8-472e-8e34-bc25e20ef350" providerId="AD"/>
  <p188:author id="{67FCC1C8-2CE9-0B2D-B635-1D5F157B7D56}" name="Zdenka Brzović" initials="ZB" userId="S::zdenka@uniri.hr::d2d63129-c10f-45f5-b476-58747db6852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a" initials="A" lastIdx="2" clrIdx="0">
    <p:extLst>
      <p:ext uri="{19B8F6BF-5375-455C-9EA6-DF929625EA0E}">
        <p15:presenceInfo xmlns:p15="http://schemas.microsoft.com/office/powerpoint/2012/main" userId="bc18c450b92364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58"/>
    <a:srgbClr val="FFFA58"/>
    <a:srgbClr val="FFFFA8"/>
    <a:srgbClr val="D9D9D9"/>
    <a:srgbClr val="FFFFA7"/>
    <a:srgbClr val="A6A6A6"/>
    <a:srgbClr val="FEF858"/>
    <a:srgbClr val="FFFC62"/>
    <a:srgbClr val="FFFA37"/>
    <a:srgbClr val="FF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D69E5-89E3-46AC-3CC5-EAEDBBC605B5}" v="89" dt="2022-05-03T11:30:54.398"/>
    <p1510:client id="{0502583A-B2C1-5400-9EB2-D6D7AF9D0054}" v="138" dt="2022-05-02T12:38:57.254"/>
    <p1510:client id="{5D5925E2-064F-E699-6A89-023B41856CE8}" v="91" dt="2022-05-05T05:17:25.380"/>
    <p1510:client id="{1DFF8877-D4F5-733C-EF7D-18E4A8C920BF}" v="40" dt="2022-05-05T06:47:12.159"/>
    <p1510:client id="{812306AB-ADAC-8A03-D79E-89795FE6DA39}" v="4" dt="2022-05-04T07:55:44.172"/>
    <p1510:client id="{16DA4F9B-A73B-9070-9BD2-7FDF24D3A748}" v="1727" dt="2022-05-03T11:14:16.976"/>
    <p1510:client id="{206710D8-907B-28C5-FACB-7C180AD52BF3}" v="72" dt="2022-05-04T08:48:26.993"/>
    <p1510:client id="{302AF391-D4C4-E375-5714-379B6910410C}" v="30" dt="2022-05-03T13:09:15.137"/>
    <p1510:client id="{BD528D42-E2A1-D342-D70A-D6E9A5F8D76B}" v="510" dt="2022-05-05T06:36:43.713"/>
    <p1510:client id="{3C712115-0A17-4887-7D3A-05135736BC90}" v="371" dt="2022-05-04T17:29:38.824"/>
    <p1510:client id="{FD0B806D-0D6F-B109-7B92-63722809B744}" v="404" dt="2022-05-05T05:18:33.500"/>
    <p1510:client id="{34EAD1A8-0E8A-8F16-909B-ECF746664647}" v="34" dt="2022-05-03T12:34:26.249"/>
    <p1510:client id="{4BE8F0F7-B3BC-61CA-386F-1CD92FA96E3B}" v="122" dt="2022-05-03T13:24:42.986"/>
    <p1510:client id="{4F17F273-61C8-F371-0F79-E77174200227}" v="302" dt="2022-05-03T10:10:09.232"/>
    <p1510:client id="{548E2434-B823-6952-C9A1-CC392510707A}" v="33" dt="2022-05-04T15:15:42.136"/>
    <p1510:client id="{57A74148-CECD-445E-996A-8FD0597791DD}" v="1" dt="2022-05-04T14:14:59.859"/>
    <p1510:client id="{58B46EE0-CE5B-DB04-730E-368917366661}" v="92" dt="2022-05-04T10:02:47.692"/>
    <p1510:client id="{5A8EDC19-C376-BFAA-A913-C2C4F1002F66}" v="650" dt="2022-05-04T13:24:48.283"/>
    <p1510:client id="{5B51F98F-D2CA-2DAF-464B-AA7286D62B75}" v="28" dt="2022-05-04T13:32:26.164"/>
    <p1510:client id="{6045382B-2BEF-60CD-91AF-E0C05BFFD438}" v="45" dt="2022-05-04T15:29:11.722"/>
    <p1510:client id="{B74A84F6-A0DB-D809-2BCD-39F560937B84}" v="11" dt="2022-05-04T09:49:43.425"/>
    <p1510:client id="{67A59AAE-BE13-3087-431C-125680117106}" v="111" dt="2022-04-27T06:56:24.821"/>
    <p1510:client id="{8155D84C-88D2-8AB6-4BCB-F0B1AC6DF368}" v="4" dt="2022-05-04T13:13:38.086"/>
    <p1510:client id="{D3A590BA-725B-DC32-E33C-8B4ECE5E7E82}" v="76" dt="2022-05-04T22:52:56.241"/>
    <p1510:client id="{8D404DC8-E6B8-B6DB-9E30-E06CBD582E9D}" v="490" dt="2022-05-03T13:03:46.198"/>
    <p1510:client id="{BAC01C1F-1ED7-62F8-CFB2-2EF86079044C}" v="1342" dt="2022-05-03T09:51:03.713"/>
    <p1510:client id="{8FDA38D7-2AEF-C0C7-996D-124BFBB3253E}" v="765" dt="2022-05-03T14:25:48.885"/>
    <p1510:client id="{95E0FBC5-EE5B-DD1F-D7FC-A6BE13FF27DD}" v="2303" dt="2022-05-04T11:12:06.486"/>
    <p1510:client id="{B4DF457E-13B5-F1F7-E090-EC3D113ECF64}" v="712" dt="2022-05-04T09:17:12.703"/>
    <p1510:client id="{A41ABEBA-9BEA-3288-EE4E-DFACF54E529B}" v="8" dt="2022-05-05T06:15:23.661"/>
    <p1510:client id="{B3F3554B-0A99-5FD1-BF24-D1BA40269DF3}" v="145" dt="2022-05-03T14:43:08.732"/>
    <p1510:client id="{BFEA5E3D-0046-D2E2-F6F4-C1739D83441C}" v="2311" dt="2022-05-05T06:00:16.401"/>
    <p1510:client id="{C0B71C71-5248-BE45-EB3C-4B912041FFAF}" v="1" dt="2022-05-05T06:47:24.964"/>
    <p1510:client id="{C568CE1D-D772-C242-25A3-BA80AF20998F}" v="55" dt="2022-05-04T15:26:05.481"/>
    <p1510:client id="{DE74302E-377A-FFAE-C994-E41FE2CB0D62}" v="1309" dt="2022-04-29T13:31:15.618"/>
    <p1510:client id="{C800D551-C3BC-8132-443A-F8BF110D8756}" v="55" dt="2022-05-04T13:09:31.817"/>
    <p1510:client id="{D2980F3E-24F8-F4DF-51CC-172AEA3FCD0F}" v="29" dt="2022-05-03T22:26:50.636"/>
    <p1510:client id="{D2E12B48-FA85-2205-5259-840E84E8E7D0}" v="1305" dt="2022-05-04T12:10:05.438"/>
    <p1510:client id="{EBB4C607-DAA9-1D3E-DB00-3A8E2A3609FE}" v="193" dt="2022-05-03T11:41:14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D9B3F-94BF-4600-A3CF-C2C11F7FBFD7}" type="datetimeFigureOut">
              <a:rPr lang="hr-HR" smtClean="0"/>
              <a:pPr/>
              <a:t>5.5.2022.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2DF80-D316-4A7D-8AA8-33F31D3612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78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797AB-1EBB-4F2B-8185-E0C8EF099A30}" type="datetimeFigureOut">
              <a:rPr lang="hr-HR" smtClean="0"/>
              <a:t>5.5.2022.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A9D52-9421-4EBA-8C68-C0EAC60925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385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0934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8498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8128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60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095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949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109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302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3969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216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66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365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2087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537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682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67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45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3766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700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7358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89254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8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302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9783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6440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710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87737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317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8268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26021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98418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7752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826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7681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3640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2442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5898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41264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46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4824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5557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50181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71844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50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649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351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6445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3407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36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A9D52-9421-4EBA-8C68-C0EAC6092575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30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12B0-F5B2-4F15-8A56-D280C462DA7C}" type="datetimeFigureOut">
              <a:rPr lang="hr-HR" smtClean="0"/>
              <a:pPr/>
              <a:t>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709-04E4-4AA1-90FC-722EDE261D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19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12B0-F5B2-4F15-8A56-D280C462DA7C}" type="datetimeFigureOut">
              <a:rPr lang="hr-HR" smtClean="0"/>
              <a:pPr/>
              <a:t>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709-04E4-4AA1-90FC-722EDE261D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02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12B0-F5B2-4F15-8A56-D280C462DA7C}" type="datetimeFigureOut">
              <a:rPr lang="hr-HR" smtClean="0"/>
              <a:pPr/>
              <a:t>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709-04E4-4AA1-90FC-722EDE261D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925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12B0-F5B2-4F15-8A56-D280C462DA7C}" type="datetimeFigureOut">
              <a:rPr lang="hr-HR" smtClean="0"/>
              <a:pPr/>
              <a:t>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709-04E4-4AA1-90FC-722EDE261D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12B0-F5B2-4F15-8A56-D280C462DA7C}" type="datetimeFigureOut">
              <a:rPr lang="hr-HR" smtClean="0"/>
              <a:pPr/>
              <a:t>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709-04E4-4AA1-90FC-722EDE261D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988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12B0-F5B2-4F15-8A56-D280C462DA7C}" type="datetimeFigureOut">
              <a:rPr lang="hr-HR" smtClean="0"/>
              <a:pPr/>
              <a:t>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709-04E4-4AA1-90FC-722EDE261D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03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12B0-F5B2-4F15-8A56-D280C462DA7C}" type="datetimeFigureOut">
              <a:rPr lang="hr-HR" smtClean="0"/>
              <a:pPr/>
              <a:t>5.5.2022.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709-04E4-4AA1-90FC-722EDE261D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75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12B0-F5B2-4F15-8A56-D280C462DA7C}" type="datetimeFigureOut">
              <a:rPr lang="hr-HR" smtClean="0"/>
              <a:pPr/>
              <a:t>5.5.2022.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709-04E4-4AA1-90FC-722EDE261D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258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12B0-F5B2-4F15-8A56-D280C462DA7C}" type="datetimeFigureOut">
              <a:rPr lang="hr-HR" smtClean="0"/>
              <a:pPr/>
              <a:t>5.5.2022.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709-04E4-4AA1-90FC-722EDE261D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69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12B0-F5B2-4F15-8A56-D280C462DA7C}" type="datetimeFigureOut">
              <a:rPr lang="hr-HR" smtClean="0"/>
              <a:pPr/>
              <a:t>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709-04E4-4AA1-90FC-722EDE261D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797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12B0-F5B2-4F15-8A56-D280C462DA7C}" type="datetimeFigureOut">
              <a:rPr lang="hr-HR" smtClean="0"/>
              <a:pPr/>
              <a:t>5.5.2022.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709-04E4-4AA1-90FC-722EDE261D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522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C12B0-F5B2-4F15-8A56-D280C462DA7C}" type="datetimeFigureOut">
              <a:rPr lang="hr-HR" smtClean="0"/>
              <a:pPr/>
              <a:t>5.5.2022.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5709-04E4-4AA1-90FC-722EDE261D2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494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zdavastvo.ffri.hr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z.hr/analize-i-istrazivanja/programski-dokumenti-i-analize/nacrt-zzdvo-verzija-ozujak-2022-sazeti-pregled-najvaznijih-promjena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81690"/>
              </p:ext>
            </p:extLst>
          </p:nvPr>
        </p:nvGraphicFramePr>
        <p:xfrm>
          <a:off x="1" y="5229200"/>
          <a:ext cx="9143584" cy="16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7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0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223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416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62880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6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6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6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6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228184" y="0"/>
            <a:ext cx="2915816" cy="5229200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txBody>
          <a:bodyPr tIns="10800" bIns="10800" anchor="ctr"/>
          <a:lstStyle>
            <a:lvl1pPr eaLnBrk="0" hangingPunct="0">
              <a:defRPr sz="36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sr-Latn-RS" sz="3200">
                <a:solidFill>
                  <a:srgbClr val="FEF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svečana sjednica</a:t>
            </a:r>
          </a:p>
          <a:p>
            <a:pPr algn="ctr" eaLnBrk="1" hangingPunct="1"/>
            <a:r>
              <a:rPr lang="hr-HR" altLang="sr-Latn-RS" sz="3200">
                <a:solidFill>
                  <a:srgbClr val="FEF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Fakultetskoga  vijeća</a:t>
            </a:r>
          </a:p>
          <a:p>
            <a:pPr algn="ctr" eaLnBrk="1" hangingPunct="1"/>
            <a:endParaRPr lang="hr-HR" altLang="sr-Latn-RS" sz="3200">
              <a:solidFill>
                <a:srgbClr val="FEFC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hr-HR" altLang="sr-Latn-RS" sz="2800">
                <a:solidFill>
                  <a:srgbClr val="FEF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svibnja 2022.</a:t>
            </a:r>
          </a:p>
          <a:p>
            <a:pPr algn="ctr" eaLnBrk="1" hangingPunct="1"/>
            <a:r>
              <a:rPr lang="hr-HR" altLang="sr-Latn-RS" sz="2800">
                <a:solidFill>
                  <a:srgbClr val="FEFC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F-006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01295" y="5735541"/>
            <a:ext cx="574099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hr-HR" sz="2400" b="1">
                <a:solidFill>
                  <a:srgbClr val="40404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</a:rPr>
              <a:t>SVEUČILIŠTE U RIJECI, FILOZOFSKI FAKULTET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" y="0"/>
            <a:ext cx="3856724" cy="6858000"/>
          </a:xfrm>
          <a:prstGeom prst="rect">
            <a:avLst/>
          </a:prstGeom>
          <a:effectLst/>
        </p:spPr>
      </p:pic>
      <p:sp>
        <p:nvSpPr>
          <p:cNvPr id="23" name="Rectangle 22"/>
          <p:cNvSpPr/>
          <p:nvPr/>
        </p:nvSpPr>
        <p:spPr>
          <a:xfrm rot="825609">
            <a:off x="161557" y="817177"/>
            <a:ext cx="6066627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1400" b="1">
                <a:solidFill>
                  <a:srgbClr val="777777"/>
                </a:solidFill>
                <a:latin typeface="Calibri" panose="020F0502020204030204" pitchFamily="34" charset="0"/>
              </a:rPr>
              <a:t>UNIVERSITY OF RIJEKA, FACULTY OF HUMANITIES AND SOCIAL SCIENCES</a:t>
            </a:r>
            <a:endParaRPr lang="hr-HR" sz="1400" b="1">
              <a:solidFill>
                <a:srgbClr val="777777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20461403">
            <a:off x="1903022" y="2383021"/>
            <a:ext cx="4041812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de-DE" sz="1400" b="1">
                <a:solidFill>
                  <a:srgbClr val="777777"/>
                </a:solidFill>
                <a:latin typeface="Calibri" panose="020F0502020204030204" pitchFamily="34" charset="0"/>
              </a:rPr>
              <a:t>UNIVERSITÄT IN RIJEKA, PHILOSOPHISCHE FAKULTÄT</a:t>
            </a:r>
            <a:endParaRPr lang="hr-HR" sz="1400" b="1">
              <a:solidFill>
                <a:srgbClr val="777777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076635">
            <a:off x="683568" y="4149080"/>
            <a:ext cx="5303503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it-IT" sz="1400" b="1">
                <a:solidFill>
                  <a:srgbClr val="777777"/>
                </a:solidFill>
                <a:latin typeface="Calibri" panose="020F0502020204030204" pitchFamily="34" charset="0"/>
              </a:rPr>
              <a:t>UNIVERSITÀ DEGLI STUDI DI FIUME, FACOLTÀ DI LETTERE E FILOSOFIA</a:t>
            </a:r>
            <a:endParaRPr lang="hr-HR" sz="1400" b="1">
              <a:solidFill>
                <a:srgbClr val="77777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2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632" y="325396"/>
            <a:ext cx="9144000" cy="4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10800" rIns="91440" bIns="10800" anchor="ctr">
            <a:spAutoFit/>
          </a:bodyPr>
          <a:lstStyle/>
          <a:p>
            <a:pPr algn="ctr"/>
            <a:r>
              <a:rPr lang="hr-HR" sz="3000" b="1"/>
              <a:t>Znanost i međunarodna suradnja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311DF9-AE00-9BC2-25AD-AA395B04C13C}"/>
              </a:ext>
            </a:extLst>
          </p:cNvPr>
          <p:cNvSpPr txBox="1"/>
          <p:nvPr/>
        </p:nvSpPr>
        <p:spPr>
          <a:xfrm>
            <a:off x="-1156" y="1043104"/>
            <a:ext cx="9146963" cy="553997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2000" i="1" dirty="0">
                <a:ea typeface="+mn-lt"/>
                <a:cs typeface="+mn-lt"/>
              </a:rPr>
              <a:t>Suradnja s lokalnom zajednicom 2019–2021.</a:t>
            </a:r>
            <a:endParaRPr lang="en-US" i="1" dirty="0">
              <a:ea typeface="+mn-lt"/>
              <a:cs typeface="+mn-lt"/>
            </a:endParaRPr>
          </a:p>
          <a:p>
            <a:pPr algn="ctr"/>
            <a:endParaRPr lang="hr-HR" sz="2000" i="1" dirty="0">
              <a:ea typeface="+mn-lt"/>
              <a:cs typeface="+mn-lt"/>
            </a:endParaRPr>
          </a:p>
          <a:p>
            <a:pPr algn="ctr"/>
            <a:endParaRPr lang="hr-HR" sz="1400" dirty="0">
              <a:ea typeface="+mn-lt"/>
              <a:cs typeface="+mn-lt"/>
            </a:endParaRPr>
          </a:p>
          <a:p>
            <a:pPr algn="ctr"/>
            <a:endParaRPr lang="hr-HR" sz="1400" dirty="0">
              <a:ea typeface="+mn-lt"/>
              <a:cs typeface="+mn-lt"/>
            </a:endParaRPr>
          </a:p>
          <a:p>
            <a:pPr algn="ctr"/>
            <a:endParaRPr lang="hr-HR" sz="1400" dirty="0">
              <a:ea typeface="+mn-lt"/>
              <a:cs typeface="+mn-lt"/>
            </a:endParaRPr>
          </a:p>
          <a:p>
            <a:pPr algn="ctr"/>
            <a:endParaRPr lang="hr-HR" sz="1400" dirty="0">
              <a:ea typeface="+mn-lt"/>
              <a:cs typeface="+mn-lt"/>
            </a:endParaRPr>
          </a:p>
          <a:p>
            <a:pPr algn="ctr"/>
            <a:endParaRPr lang="hr-HR" sz="1400" dirty="0">
              <a:ea typeface="+mn-lt"/>
              <a:cs typeface="+mn-lt"/>
            </a:endParaRPr>
          </a:p>
          <a:p>
            <a:pPr algn="ctr"/>
            <a:endParaRPr lang="hr-HR" sz="1400" dirty="0">
              <a:ea typeface="+mn-lt"/>
              <a:cs typeface="+mn-lt"/>
            </a:endParaRPr>
          </a:p>
          <a:p>
            <a:pPr algn="ctr"/>
            <a:endParaRPr lang="hr-HR" sz="1400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68C22F-BE9F-F015-5E94-29839F61D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79525"/>
              </p:ext>
            </p:extLst>
          </p:nvPr>
        </p:nvGraphicFramePr>
        <p:xfrm>
          <a:off x="217279" y="2816131"/>
          <a:ext cx="8635572" cy="16764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81907">
                  <a:extLst>
                    <a:ext uri="{9D8B030D-6E8A-4147-A177-3AD203B41FA5}">
                      <a16:colId xmlns:a16="http://schemas.microsoft.com/office/drawing/2014/main" val="1030311835"/>
                    </a:ext>
                  </a:extLst>
                </a:gridCol>
                <a:gridCol w="1684555">
                  <a:extLst>
                    <a:ext uri="{9D8B030D-6E8A-4147-A177-3AD203B41FA5}">
                      <a16:colId xmlns:a16="http://schemas.microsoft.com/office/drawing/2014/main" val="332143983"/>
                    </a:ext>
                  </a:extLst>
                </a:gridCol>
                <a:gridCol w="1684555">
                  <a:extLst>
                    <a:ext uri="{9D8B030D-6E8A-4147-A177-3AD203B41FA5}">
                      <a16:colId xmlns:a16="http://schemas.microsoft.com/office/drawing/2014/main" val="3988814641"/>
                    </a:ext>
                  </a:extLst>
                </a:gridCol>
                <a:gridCol w="1684555">
                  <a:extLst>
                    <a:ext uri="{9D8B030D-6E8A-4147-A177-3AD203B41FA5}">
                      <a16:colId xmlns:a16="http://schemas.microsoft.com/office/drawing/2014/main" val="1730941059"/>
                    </a:ext>
                  </a:extLst>
                </a:gridCol>
              </a:tblGrid>
              <a:tr h="296312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 u="none" strike="noStrike" noProof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2019.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2020.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2021.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44733"/>
                  </a:ext>
                </a:extLst>
              </a:tr>
              <a:tr h="29631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0" i="0" u="none" strike="noStrike" noProof="0">
                          <a:latin typeface="Calibri"/>
                        </a:rPr>
                        <a:t>Interdisciplinarni znanstveno-razvojni projekti koji uključuju dionike iz gospodarstva ili zajednice. 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37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259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10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56239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Poslovni</a:t>
            </a:r>
            <a:r>
              <a:rPr lang="hr-HR" sz="3000" b="1"/>
              <a:t> odnosi i razvoj</a:t>
            </a:r>
            <a:endParaRPr lang="pl-PL" sz="3000" b="1">
              <a:latin typeface="Calibri"/>
              <a:cs typeface="Calibri"/>
            </a:endParaRP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Rezervirano mjesto sadržaja 214">
            <a:extLst>
              <a:ext uri="{FF2B5EF4-FFF2-40B4-BE49-F238E27FC236}">
                <a16:creationId xmlns:a16="http://schemas.microsoft.com/office/drawing/2014/main" id="{EB5DF143-F363-B42A-ABCD-8B76D3C6A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44" y="1151165"/>
            <a:ext cx="8760278" cy="54240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USPOSTAVA KULTURE JAVNE NABAVE</a:t>
            </a:r>
          </a:p>
          <a:p>
            <a:pPr lvl="1"/>
            <a:r>
              <a:rPr lang="hr-HR">
                <a:ea typeface="+mn-lt"/>
                <a:cs typeface="+mn-lt"/>
              </a:rPr>
              <a:t>tijekom tekuće akademske godine </a:t>
            </a:r>
            <a:r>
              <a:rPr lang="hr-HR">
                <a:cs typeface="Calibri"/>
              </a:rPr>
              <a:t>provedena 3 otvorena postupka javne nabave, četvrti se pokreće sljedeći tjedan</a:t>
            </a:r>
            <a:endParaRPr lang="en-US">
              <a:ea typeface="Calibri"/>
              <a:cs typeface="Calibri"/>
            </a:endParaRPr>
          </a:p>
          <a:p>
            <a:pPr lvl="2"/>
            <a:r>
              <a:rPr lang="hr-HR" sz="2200">
                <a:ea typeface="+mn-lt"/>
                <a:cs typeface="+mn-lt"/>
              </a:rPr>
              <a:t>predmet nabave većinom informatička i druga tehnička oprema</a:t>
            </a:r>
          </a:p>
          <a:p>
            <a:pPr lvl="2"/>
            <a:r>
              <a:rPr lang="hr-HR" sz="2200">
                <a:ea typeface="+mn-lt"/>
                <a:cs typeface="+mn-lt"/>
              </a:rPr>
              <a:t>nijedna žalba (prigovor) gospodarskih subjekata</a:t>
            </a:r>
            <a:endParaRPr lang="hr-HR"/>
          </a:p>
          <a:p>
            <a:pPr lvl="2"/>
            <a:r>
              <a:rPr lang="hr-HR" sz="2200">
                <a:ea typeface="+mn-lt"/>
                <a:cs typeface="Calibri"/>
              </a:rPr>
              <a:t>objavljivanje</a:t>
            </a:r>
            <a:r>
              <a:rPr lang="hr-HR" sz="2200">
                <a:ea typeface="Calibri"/>
                <a:cs typeface="Calibri"/>
              </a:rPr>
              <a:t> u Elektroničkom oglasniku javne nabave RH</a:t>
            </a:r>
            <a:endParaRPr lang="hr-HR" sz="2200">
              <a:cs typeface="Calibri"/>
            </a:endParaRPr>
          </a:p>
          <a:p>
            <a:pPr lvl="2"/>
            <a:r>
              <a:rPr lang="hr-HR" sz="2200">
                <a:cs typeface="Calibri"/>
              </a:rPr>
              <a:t>deklaracija sukoba interesa</a:t>
            </a:r>
          </a:p>
          <a:p>
            <a:pPr lvl="2"/>
            <a:r>
              <a:rPr lang="hr-HR" sz="2200">
                <a:cs typeface="Calibri"/>
              </a:rPr>
              <a:t>deficit stručnog kadra za provođenje javne nabave</a:t>
            </a:r>
          </a:p>
          <a:p>
            <a:pPr lvl="1"/>
            <a:r>
              <a:rPr lang="hr-HR">
                <a:cs typeface="Calibri"/>
              </a:rPr>
              <a:t>prije ak. god. 2021/2022. prosječno 1 otvoreni postupak javne nabave godišnje</a:t>
            </a:r>
          </a:p>
          <a:p>
            <a:pPr lvl="1"/>
            <a:endParaRPr lang="hr-HR" sz="2600">
              <a:cs typeface="Calibri"/>
            </a:endParaRPr>
          </a:p>
          <a:p>
            <a:pPr lvl="1"/>
            <a:endParaRPr lang="hr-HR">
              <a:cs typeface="Calibri"/>
            </a:endParaRPr>
          </a:p>
          <a:p>
            <a:pPr lvl="1"/>
            <a:endParaRPr lang="hr-HR">
              <a:cs typeface="Calibri"/>
            </a:endParaRPr>
          </a:p>
          <a:p>
            <a:pPr lvl="1"/>
            <a:endParaRPr lang="hr-HR">
              <a:cs typeface="Calibri"/>
            </a:endParaRPr>
          </a:p>
          <a:p>
            <a:pPr lvl="2"/>
            <a:endParaRPr lang="hr-H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09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56239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Poslovni</a:t>
            </a:r>
            <a:r>
              <a:rPr lang="hr-HR" sz="3000" b="1"/>
              <a:t> odnosi i razvoj</a:t>
            </a:r>
            <a:endParaRPr lang="pl-PL" sz="3000" b="1">
              <a:latin typeface="Calibri"/>
              <a:cs typeface="Calibri"/>
            </a:endParaRP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4" name="Rezervirano mjesto sadržaja 214">
            <a:extLst>
              <a:ext uri="{FF2B5EF4-FFF2-40B4-BE49-F238E27FC236}">
                <a16:creationId xmlns:a16="http://schemas.microsoft.com/office/drawing/2014/main" id="{F6CD8793-2295-605A-69B6-188024CEC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44" y="1151165"/>
            <a:ext cx="8760278" cy="542403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hr-HR" dirty="0">
                <a:ea typeface="+mn-lt"/>
                <a:cs typeface="+mn-lt"/>
              </a:rPr>
              <a:t>OBNOVA RAČUNALNOG FONDA</a:t>
            </a:r>
          </a:p>
          <a:p>
            <a:pPr lvl="1"/>
            <a:r>
              <a:rPr lang="hr-HR" dirty="0">
                <a:ea typeface="+mn-lt"/>
                <a:cs typeface="+mn-lt"/>
              </a:rPr>
              <a:t>izniman doprinos g. Đorđa Obradovića, informatičara SIC-a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hr-HR" dirty="0">
                <a:ea typeface="+mn-lt"/>
                <a:cs typeface="+mn-lt"/>
              </a:rPr>
              <a:t>ukupan broj osnovnih računala: 300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hr-HR" dirty="0">
                <a:ea typeface="+mn-lt"/>
                <a:cs typeface="+mn-lt"/>
              </a:rPr>
              <a:t>200 računala osnovno sredstvo za rad zaposlenika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hr-HR" dirty="0">
                <a:ea typeface="+mn-lt"/>
                <a:cs typeface="+mn-lt"/>
              </a:rPr>
              <a:t>100 računala za potrebe nastave i studenata (učionice, knjižnica, ostalo)</a:t>
            </a:r>
            <a:endParaRPr lang="hr-HR" dirty="0"/>
          </a:p>
          <a:p>
            <a:pPr lvl="2"/>
            <a:r>
              <a:rPr lang="hr-HR" dirty="0">
                <a:ea typeface="+mn-lt"/>
                <a:cs typeface="+mn-lt"/>
              </a:rPr>
              <a:t>ostalo: računala kupljena iz sredstava projekata ili ustrojbenih jedinica</a:t>
            </a:r>
            <a:endParaRPr lang="en-US" dirty="0"/>
          </a:p>
          <a:p>
            <a:pPr lvl="1"/>
            <a:r>
              <a:rPr lang="hr-HR" dirty="0">
                <a:ea typeface="+mn-lt"/>
                <a:cs typeface="+mn-lt"/>
              </a:rPr>
              <a:t>tijekom prvih 4 mjeseca 2022. godine: 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hr-HR" dirty="0">
                <a:ea typeface="+mn-lt"/>
                <a:cs typeface="+mn-lt"/>
              </a:rPr>
              <a:t>kupljeno ukupno 50 novih računala i 80 monitora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hr-HR" dirty="0">
                <a:ea typeface="+mn-lt"/>
                <a:cs typeface="+mn-lt"/>
              </a:rPr>
              <a:t>nadograđeno 90 računala (ugrađeni SSD-diskovi i RAM)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hr-HR" dirty="0">
                <a:ea typeface="+mn-lt"/>
                <a:cs typeface="+mn-lt"/>
              </a:rPr>
              <a:t>do kraja tekuće akademske godine planira se: 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hr-HR" dirty="0">
                <a:ea typeface="+mn-lt"/>
                <a:cs typeface="+mn-lt"/>
              </a:rPr>
              <a:t>nadograditi dodatnih 80 (ukupno 170) računala 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hr-HR" dirty="0">
                <a:ea typeface="+mn-lt"/>
                <a:cs typeface="+mn-lt"/>
              </a:rPr>
              <a:t>osigurati da svih 300 računala zadovoljavaju sljedeće uvjete:</a:t>
            </a:r>
            <a:endParaRPr lang="en-US" sz="1900" dirty="0">
              <a:ea typeface="+mn-lt"/>
              <a:cs typeface="+mn-lt"/>
            </a:endParaRPr>
          </a:p>
          <a:p>
            <a:pPr lvl="2"/>
            <a:r>
              <a:rPr lang="hr-HR" dirty="0">
                <a:ea typeface="+mn-lt"/>
                <a:cs typeface="+mn-lt"/>
              </a:rPr>
              <a:t>minimalno 8 GB RAM-a + SSD-disk (minimalno 500 GB za zaposlenike)</a:t>
            </a:r>
            <a:endParaRPr lang="hr-HR" sz="1900" dirty="0">
              <a:ea typeface="+mn-lt"/>
              <a:cs typeface="+mn-lt"/>
            </a:endParaRPr>
          </a:p>
          <a:p>
            <a:pPr lvl="1"/>
            <a:r>
              <a:rPr lang="hr-HR" dirty="0">
                <a:ea typeface="+mn-lt"/>
                <a:cs typeface="+mn-lt"/>
              </a:rPr>
              <a:t>detaljna</a:t>
            </a:r>
            <a:r>
              <a:rPr lang="hr-HR" dirty="0">
                <a:cs typeface="Calibri"/>
              </a:rPr>
              <a:t> evidencija instalacije novih odnosno nadogradnje postojećih računala ažurira se svaka 2 mjeseca i dostupna je svim zaposlenicima na SPO-u </a:t>
            </a:r>
          </a:p>
          <a:p>
            <a:pPr lvl="1"/>
            <a:r>
              <a:rPr lang="hr-HR" dirty="0">
                <a:cs typeface="Calibri"/>
              </a:rPr>
              <a:t>sve navedeno financirano je iz fakultetskih sredstava</a:t>
            </a:r>
          </a:p>
        </p:txBody>
      </p:sp>
    </p:spTree>
    <p:extLst>
      <p:ext uri="{BB962C8B-B14F-4D97-AF65-F5344CB8AC3E}">
        <p14:creationId xmlns:p14="http://schemas.microsoft.com/office/powerpoint/2010/main" val="372956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56239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Poslovni</a:t>
            </a:r>
            <a:r>
              <a:rPr lang="hr-HR" sz="3000" b="1"/>
              <a:t> odnosi i razvoj</a:t>
            </a:r>
            <a:endParaRPr lang="pl-PL" sz="3000" b="1">
              <a:latin typeface="Calibri"/>
              <a:cs typeface="Calibri"/>
            </a:endParaRP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4" name="Rezervirano mjesto sadržaja 214">
            <a:extLst>
              <a:ext uri="{FF2B5EF4-FFF2-40B4-BE49-F238E27FC236}">
                <a16:creationId xmlns:a16="http://schemas.microsoft.com/office/drawing/2014/main" id="{F6CD8793-2295-605A-69B6-188024CEC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44" y="1151165"/>
            <a:ext cx="8760278" cy="542403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r-HR">
                <a:ea typeface="+mn-lt"/>
                <a:cs typeface="+mn-lt"/>
              </a:rPr>
              <a:t>INFRASTRUKTURNE INVESTICIJE</a:t>
            </a:r>
          </a:p>
          <a:p>
            <a:pPr lvl="1"/>
            <a:r>
              <a:rPr lang="hr-HR">
                <a:ea typeface="+mn-lt"/>
                <a:cs typeface="+mn-lt"/>
              </a:rPr>
              <a:t>sustav grijanja i hlađenja zgrade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hr-HR">
                <a:ea typeface="+mn-lt"/>
                <a:cs typeface="+mn-lt"/>
              </a:rPr>
              <a:t>zamjena projektora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hr-HR">
                <a:ea typeface="+mn-lt"/>
                <a:cs typeface="+mn-lt"/>
              </a:rPr>
              <a:t>opremanje prostorije F-006</a:t>
            </a:r>
          </a:p>
          <a:p>
            <a:pPr lvl="1"/>
            <a:r>
              <a:rPr lang="hr-HR">
                <a:ea typeface="+mn-lt"/>
                <a:cs typeface="+mn-lt"/>
              </a:rPr>
              <a:t>fotonaponska elektrana</a:t>
            </a:r>
          </a:p>
          <a:p>
            <a:pPr lvl="1"/>
            <a:r>
              <a:rPr lang="hr-HR">
                <a:ea typeface="+mn-lt"/>
                <a:cs typeface="+mn-lt"/>
              </a:rPr>
              <a:t>uvođenje bežičnog interneta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hr-HR">
                <a:ea typeface="+mn-lt"/>
                <a:cs typeface="+mn-lt"/>
              </a:rPr>
              <a:t>osiguravanje prostora za sve veći broj zaposlenika</a:t>
            </a:r>
            <a:endParaRPr lang="en-US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ZAŠTITA NA RADU</a:t>
            </a:r>
          </a:p>
          <a:p>
            <a:pPr lvl="1"/>
            <a:r>
              <a:rPr lang="hr-HR">
                <a:ea typeface="+mn-lt"/>
                <a:cs typeface="+mn-lt"/>
              </a:rPr>
              <a:t>tijekom ove godine:</a:t>
            </a:r>
          </a:p>
          <a:p>
            <a:pPr lvl="2"/>
            <a:r>
              <a:rPr lang="hr-HR">
                <a:cs typeface="Calibri"/>
              </a:rPr>
              <a:t>170 zaposlenika osposobljeno je za rad na siguran način</a:t>
            </a:r>
          </a:p>
          <a:p>
            <a:pPr lvl="2"/>
            <a:r>
              <a:rPr lang="hr-HR">
                <a:cs typeface="Calibri"/>
              </a:rPr>
              <a:t>30 zaposlenika osposobljeno je za zaštitu od požara</a:t>
            </a:r>
          </a:p>
          <a:p>
            <a:pPr lvl="2"/>
            <a:r>
              <a:rPr lang="hr-HR">
                <a:cs typeface="Calibri"/>
              </a:rPr>
              <a:t>95 zaposlenika upućeno je na sistematski pregled</a:t>
            </a:r>
          </a:p>
          <a:p>
            <a:pPr lvl="1"/>
            <a:endParaRPr lang="hr-HR">
              <a:cs typeface="Calibri"/>
            </a:endParaRPr>
          </a:p>
          <a:p>
            <a:pPr lvl="1"/>
            <a:endParaRPr lang="hr-H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09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56239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Studijski programi i cjeloživotno obrazovanje</a:t>
            </a:r>
            <a:endParaRPr lang="pl-PL" sz="3000" b="1">
              <a:latin typeface="Calibri"/>
              <a:cs typeface="Calibri"/>
            </a:endParaRP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15" name="Rezervirano mjesto sadržaja 214">
            <a:extLst>
              <a:ext uri="{FF2B5EF4-FFF2-40B4-BE49-F238E27FC236}">
                <a16:creationId xmlns:a16="http://schemas.microsoft.com/office/drawing/2014/main" id="{5A4E954B-695E-D0B7-8C84-7006600D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44" y="1151165"/>
            <a:ext cx="8760278" cy="54240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ea typeface="+mn-lt"/>
                <a:cs typeface="+mn-lt"/>
              </a:rPr>
              <a:t>EUROPSKI SOCIJALNI FOND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hr-HR" dirty="0">
                <a:cs typeface="Calibri"/>
              </a:rPr>
              <a:t>Kroatistika, Andragogija, Filozofija i </a:t>
            </a:r>
            <a:r>
              <a:rPr lang="hr-HR" dirty="0" err="1">
                <a:cs typeface="Calibri"/>
              </a:rPr>
              <a:t>Kulturologija</a:t>
            </a:r>
            <a:r>
              <a:rPr lang="hr-HR" dirty="0">
                <a:cs typeface="Calibri"/>
              </a:rPr>
              <a:t> </a:t>
            </a:r>
            <a:r>
              <a:rPr lang="hr-HR" dirty="0"/>
              <a:t>–</a:t>
            </a:r>
            <a:r>
              <a:rPr lang="hr-HR" dirty="0">
                <a:cs typeface="Calibri"/>
              </a:rPr>
              <a:t>usklađivanje s  HKO-om  (</a:t>
            </a:r>
            <a:r>
              <a:rPr lang="hr-HR" dirty="0" err="1">
                <a:cs typeface="Calibri"/>
              </a:rPr>
              <a:t>KAFKa</a:t>
            </a:r>
            <a:r>
              <a:rPr lang="hr-HR" dirty="0">
                <a:cs typeface="Calibri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lvl="3"/>
            <a:r>
              <a:rPr lang="hr-HR" dirty="0">
                <a:cs typeface="Calibri"/>
              </a:rPr>
              <a:t>5 standarda zanimanja</a:t>
            </a:r>
            <a:endParaRPr lang="hr-HR" dirty="0">
              <a:ea typeface="Calibri"/>
              <a:cs typeface="Calibri"/>
            </a:endParaRPr>
          </a:p>
          <a:p>
            <a:pPr lvl="3"/>
            <a:r>
              <a:rPr lang="hr-HR" dirty="0">
                <a:cs typeface="Calibri"/>
              </a:rPr>
              <a:t>7 standarda kvalifikacija </a:t>
            </a:r>
            <a:endParaRPr lang="hr-HR" dirty="0">
              <a:ea typeface="Calibri"/>
              <a:cs typeface="Calibri"/>
            </a:endParaRPr>
          </a:p>
          <a:p>
            <a:pPr lvl="3"/>
            <a:r>
              <a:rPr lang="hr-HR" dirty="0">
                <a:cs typeface="Calibri"/>
              </a:rPr>
              <a:t>10 izmijenjenih i dopunjenih studijskih programa</a:t>
            </a:r>
            <a:endParaRPr lang="hr-HR" dirty="0">
              <a:ea typeface="Calibri"/>
              <a:cs typeface="Calibri"/>
            </a:endParaRPr>
          </a:p>
          <a:p>
            <a:pPr lvl="3"/>
            <a:r>
              <a:rPr lang="hr-HR" dirty="0">
                <a:cs typeface="Calibri"/>
              </a:rPr>
              <a:t>1 novi izvanredni studijski program</a:t>
            </a:r>
          </a:p>
          <a:p>
            <a:pPr lvl="1"/>
            <a:r>
              <a:rPr lang="hr-HR" dirty="0">
                <a:cs typeface="Calibri"/>
              </a:rPr>
              <a:t>Povijest, Povijest umjetnosti, Talijanistika, Germanistika – razvoj, unapređenje i provedba stručne prakse (</a:t>
            </a:r>
            <a:r>
              <a:rPr lang="hr-HR" dirty="0" err="1">
                <a:cs typeface="Calibri"/>
              </a:rPr>
              <a:t>PerPeTuUm</a:t>
            </a:r>
            <a:r>
              <a:rPr lang="hr-HR" dirty="0">
                <a:cs typeface="Calibri"/>
              </a:rPr>
              <a:t> </a:t>
            </a:r>
            <a:r>
              <a:rPr lang="hr-HR" dirty="0" err="1">
                <a:cs typeface="Calibri"/>
              </a:rPr>
              <a:t>aGile</a:t>
            </a:r>
            <a:r>
              <a:rPr lang="hr-HR" dirty="0">
                <a:cs typeface="Calibri"/>
              </a:rPr>
              <a:t>)</a:t>
            </a:r>
            <a:endParaRPr lang="hr-HR" dirty="0">
              <a:ea typeface="Calibri"/>
              <a:cs typeface="Calibri"/>
            </a:endParaRPr>
          </a:p>
          <a:p>
            <a:pPr lvl="3"/>
            <a:r>
              <a:rPr lang="hr-HR" dirty="0">
                <a:cs typeface="Calibri"/>
              </a:rPr>
              <a:t>unaprijeđeni model stručne prakse</a:t>
            </a:r>
            <a:endParaRPr lang="hr-HR" sz="2000" dirty="0">
              <a:ea typeface="Calibri"/>
              <a:cs typeface="Calibri"/>
            </a:endParaRPr>
          </a:p>
          <a:p>
            <a:pPr lvl="3"/>
            <a:r>
              <a:rPr lang="hr-HR" dirty="0">
                <a:cs typeface="Calibri"/>
              </a:rPr>
              <a:t>novi model stručne prakse</a:t>
            </a:r>
            <a:endParaRPr lang="hr-HR" dirty="0">
              <a:ea typeface="Calibri"/>
              <a:cs typeface="Calibri"/>
            </a:endParaRPr>
          </a:p>
          <a:p>
            <a:pPr lvl="2"/>
            <a:endParaRPr lang="hr-HR" dirty="0">
              <a:cs typeface="Calibri"/>
            </a:endParaRPr>
          </a:p>
          <a:p>
            <a:pPr lvl="1"/>
            <a:endParaRPr lang="hr-HR" dirty="0">
              <a:cs typeface="Calibri"/>
            </a:endParaRPr>
          </a:p>
          <a:p>
            <a:pPr lvl="2"/>
            <a:endParaRPr lang="hr-H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332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56239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Studijski programi i cjeloživotno obrazovanje</a:t>
            </a:r>
            <a:endParaRPr lang="pl-PL" sz="3000" b="1">
              <a:latin typeface="Calibri"/>
              <a:cs typeface="Calibri"/>
            </a:endParaRP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3" name="Podnaslov 2">
            <a:extLst>
              <a:ext uri="{FF2B5EF4-FFF2-40B4-BE49-F238E27FC236}">
                <a16:creationId xmlns:a16="http://schemas.microsoft.com/office/drawing/2014/main" id="{8DD75577-44C8-31E9-B4F5-15700AC56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174" y="1191987"/>
            <a:ext cx="8280626" cy="52199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 dirty="0">
                <a:cs typeface="Calibri"/>
              </a:rPr>
              <a:t>projekti UNIRI CLASS 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hr-HR" dirty="0">
                <a:cs typeface="Calibri"/>
              </a:rPr>
              <a:t>3 projekta u </a:t>
            </a:r>
            <a:r>
              <a:rPr lang="hr-HR" dirty="0">
                <a:ea typeface="+mn-lt"/>
                <a:cs typeface="+mn-lt"/>
              </a:rPr>
              <a:t>programskoj liniji A1 Otvoreno personalizirano obrazovanje</a:t>
            </a:r>
            <a:endParaRPr lang="hr-HR" dirty="0">
              <a:ea typeface="Calibri"/>
              <a:cs typeface="Calibri"/>
            </a:endParaRPr>
          </a:p>
          <a:p>
            <a:pPr lvl="1"/>
            <a:r>
              <a:rPr lang="hr-HR" dirty="0">
                <a:ea typeface="Calibri"/>
                <a:cs typeface="Calibri"/>
              </a:rPr>
              <a:t>1 projekt u programskoj liniji </a:t>
            </a:r>
            <a:r>
              <a:rPr lang="hr-HR" dirty="0" err="1">
                <a:ea typeface="Calibri"/>
                <a:cs typeface="Calibri"/>
              </a:rPr>
              <a:t>A2</a:t>
            </a:r>
            <a:r>
              <a:rPr lang="hr-HR" dirty="0">
                <a:ea typeface="Calibri"/>
                <a:cs typeface="Calibri"/>
              </a:rPr>
              <a:t> </a:t>
            </a:r>
            <a:r>
              <a:rPr lang="hr-HR" dirty="0">
                <a:ea typeface="+mn-lt"/>
                <a:cs typeface="+mn-lt"/>
              </a:rPr>
              <a:t>Digitalno građanstvo – inovacije u učenju i poučavanju</a:t>
            </a:r>
            <a:endParaRPr lang="hr-HR" dirty="0">
              <a:cs typeface="Calibri"/>
            </a:endParaRPr>
          </a:p>
          <a:p>
            <a:pPr lvl="1"/>
            <a:r>
              <a:rPr lang="hr-HR" dirty="0">
                <a:cs typeface="Calibri"/>
              </a:rPr>
              <a:t>1 projekt u liniji </a:t>
            </a:r>
            <a:r>
              <a:rPr lang="hr-HR" dirty="0">
                <a:ea typeface="+mn-lt"/>
                <a:cs typeface="+mn-lt"/>
              </a:rPr>
              <a:t>UNIRI CLASS </a:t>
            </a:r>
            <a:r>
              <a:rPr lang="hr-HR" dirty="0" err="1">
                <a:ea typeface="+mn-lt"/>
                <a:cs typeface="+mn-lt"/>
              </a:rPr>
              <a:t>A3</a:t>
            </a:r>
            <a:r>
              <a:rPr lang="hr-HR" dirty="0">
                <a:ea typeface="+mn-lt"/>
                <a:cs typeface="+mn-lt"/>
              </a:rPr>
              <a:t> Praktične kompetencije za budućnost</a:t>
            </a:r>
            <a:endParaRPr lang="hr-HR" dirty="0">
              <a:cs typeface="Calibri"/>
            </a:endParaRPr>
          </a:p>
          <a:p>
            <a:r>
              <a:rPr lang="hr-HR" dirty="0">
                <a:cs typeface="Calibri"/>
              </a:rPr>
              <a:t>Novi diplomski sveučilišni studij na engleskom jeziku </a:t>
            </a:r>
            <a:r>
              <a:rPr lang="hr-HR" i="1" dirty="0">
                <a:ea typeface="+mn-lt"/>
                <a:cs typeface="+mn-lt"/>
              </a:rPr>
              <a:t>Kognitivne znanosti – </a:t>
            </a:r>
            <a:r>
              <a:rPr lang="hr-HR" i="1" dirty="0" err="1">
                <a:ea typeface="+mn-lt"/>
                <a:cs typeface="+mn-lt"/>
              </a:rPr>
              <a:t>kognicija</a:t>
            </a:r>
            <a:r>
              <a:rPr lang="hr-HR" i="1" dirty="0">
                <a:ea typeface="+mn-lt"/>
                <a:cs typeface="+mn-lt"/>
              </a:rPr>
              <a:t> i um </a:t>
            </a:r>
            <a:r>
              <a:rPr lang="hr-HR" dirty="0">
                <a:ea typeface="+mn-lt"/>
                <a:cs typeface="+mn-lt"/>
              </a:rPr>
              <a:t>(</a:t>
            </a:r>
            <a:r>
              <a:rPr lang="hr-HR" i="1" dirty="0">
                <a:ea typeface="+mn-lt"/>
                <a:cs typeface="+mn-lt"/>
              </a:rPr>
              <a:t>University </a:t>
            </a:r>
            <a:r>
              <a:rPr lang="hr-HR" i="1" dirty="0" err="1">
                <a:ea typeface="+mn-lt"/>
                <a:cs typeface="+mn-lt"/>
              </a:rPr>
              <a:t>graduate</a:t>
            </a:r>
            <a:r>
              <a:rPr lang="hr-HR" i="1" dirty="0">
                <a:ea typeface="+mn-lt"/>
                <a:cs typeface="+mn-lt"/>
              </a:rPr>
              <a:t> </a:t>
            </a:r>
            <a:r>
              <a:rPr lang="hr-HR" i="1" dirty="0" err="1">
                <a:ea typeface="+mn-lt"/>
                <a:cs typeface="+mn-lt"/>
              </a:rPr>
              <a:t>study</a:t>
            </a:r>
            <a:r>
              <a:rPr lang="hr-HR" i="1" dirty="0">
                <a:ea typeface="+mn-lt"/>
                <a:cs typeface="+mn-lt"/>
              </a:rPr>
              <a:t> program </a:t>
            </a:r>
            <a:r>
              <a:rPr lang="hr-HR" i="1" dirty="0" err="1">
                <a:ea typeface="+mn-lt"/>
                <a:cs typeface="+mn-lt"/>
              </a:rPr>
              <a:t>Cognitive</a:t>
            </a:r>
            <a:r>
              <a:rPr lang="hr-HR" i="1" dirty="0">
                <a:ea typeface="+mn-lt"/>
                <a:cs typeface="+mn-lt"/>
              </a:rPr>
              <a:t> </a:t>
            </a:r>
            <a:r>
              <a:rPr lang="hr-HR" i="1" dirty="0" err="1">
                <a:ea typeface="+mn-lt"/>
                <a:cs typeface="+mn-lt"/>
              </a:rPr>
              <a:t>Sciences</a:t>
            </a:r>
            <a:r>
              <a:rPr lang="hr-HR" i="1" dirty="0">
                <a:ea typeface="+mn-lt"/>
                <a:cs typeface="+mn-lt"/>
              </a:rPr>
              <a:t> – </a:t>
            </a:r>
            <a:r>
              <a:rPr lang="hr-HR" i="1" dirty="0" err="1">
                <a:ea typeface="+mn-lt"/>
                <a:cs typeface="+mn-lt"/>
              </a:rPr>
              <a:t>Cognition</a:t>
            </a:r>
            <a:r>
              <a:rPr lang="hr-HR" i="1" dirty="0">
                <a:ea typeface="+mn-lt"/>
                <a:cs typeface="+mn-lt"/>
              </a:rPr>
              <a:t> </a:t>
            </a:r>
            <a:r>
              <a:rPr lang="hr-HR" i="1" dirty="0" err="1">
                <a:ea typeface="+mn-lt"/>
                <a:cs typeface="+mn-lt"/>
              </a:rPr>
              <a:t>and</a:t>
            </a:r>
            <a:r>
              <a:rPr lang="hr-HR" i="1" dirty="0">
                <a:ea typeface="+mn-lt"/>
                <a:cs typeface="+mn-lt"/>
              </a:rPr>
              <a:t> </a:t>
            </a:r>
            <a:r>
              <a:rPr lang="hr-HR" i="1" dirty="0" err="1">
                <a:ea typeface="+mn-lt"/>
                <a:cs typeface="+mn-lt"/>
              </a:rPr>
              <a:t>the</a:t>
            </a:r>
            <a:r>
              <a:rPr lang="hr-HR" i="1" dirty="0">
                <a:ea typeface="+mn-lt"/>
                <a:cs typeface="+mn-lt"/>
              </a:rPr>
              <a:t> </a:t>
            </a:r>
            <a:r>
              <a:rPr lang="hr-HR" i="1" dirty="0" err="1">
                <a:ea typeface="+mn-lt"/>
                <a:cs typeface="+mn-lt"/>
              </a:rPr>
              <a:t>Mind</a:t>
            </a:r>
            <a:r>
              <a:rPr lang="hr-HR" dirty="0">
                <a:ea typeface="+mn-lt"/>
                <a:cs typeface="+mn-lt"/>
              </a:rPr>
              <a:t>)</a:t>
            </a:r>
            <a:endParaRPr lang="hr-HR" dirty="0">
              <a:cs typeface="Calibri"/>
            </a:endParaRPr>
          </a:p>
          <a:p>
            <a:endParaRPr lang="hr-HR" dirty="0">
              <a:cs typeface="Calibri"/>
            </a:endParaRPr>
          </a:p>
          <a:p>
            <a:pPr lvl="2"/>
            <a:endParaRPr lang="hr-H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049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56239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Studijski programi i cjeloživotno obrazovanje</a:t>
            </a:r>
            <a:endParaRPr lang="pl-PL" sz="3000" b="1">
              <a:latin typeface="Calibri"/>
              <a:cs typeface="Calibri"/>
            </a:endParaRP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3" name="Podnaslov 2">
            <a:extLst>
              <a:ext uri="{FF2B5EF4-FFF2-40B4-BE49-F238E27FC236}">
                <a16:creationId xmlns:a16="http://schemas.microsoft.com/office/drawing/2014/main" id="{8DD75577-44C8-31E9-B4F5-15700AC56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174" y="1385888"/>
            <a:ext cx="8280626" cy="47402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cs typeface="Calibri"/>
              </a:rPr>
              <a:t>PROGRAMI CJELOŽIVOTNOG OBRAZOVANJA</a:t>
            </a:r>
          </a:p>
          <a:p>
            <a:pPr lvl="1"/>
            <a:r>
              <a:rPr lang="hr-HR">
                <a:cs typeface="Calibri"/>
              </a:rPr>
              <a:t>izvedeno je 6 programa</a:t>
            </a:r>
            <a:endParaRPr lang="hr-HR">
              <a:ea typeface="Calibri"/>
              <a:cs typeface="Calibri"/>
            </a:endParaRPr>
          </a:p>
          <a:p>
            <a:pPr lvl="1"/>
            <a:r>
              <a:rPr lang="hr-HR">
                <a:cs typeface="Calibri"/>
              </a:rPr>
              <a:t>s ukupno 109 ECTS-a</a:t>
            </a:r>
            <a:endParaRPr lang="hr-HR">
              <a:ea typeface="Calibri"/>
              <a:cs typeface="Calibri"/>
            </a:endParaRPr>
          </a:p>
          <a:p>
            <a:pPr lvl="1"/>
            <a:r>
              <a:rPr lang="hr-HR">
                <a:cs typeface="Calibri"/>
              </a:rPr>
              <a:t>za 264 polaznika</a:t>
            </a:r>
            <a:endParaRPr lang="hr-HR">
              <a:ea typeface="Calibri"/>
              <a:cs typeface="Calibri"/>
            </a:endParaRPr>
          </a:p>
          <a:p>
            <a:pPr lvl="1"/>
            <a:r>
              <a:rPr lang="hr-HR">
                <a:cs typeface="Calibri"/>
              </a:rPr>
              <a:t>na hrvatskom, engleskom, poljskom i talijanskom jeziku</a:t>
            </a:r>
            <a:endParaRPr lang="hr-HR">
              <a:ea typeface="Calibri"/>
              <a:cs typeface="Calibri"/>
            </a:endParaRPr>
          </a:p>
          <a:p>
            <a:pPr lvl="1"/>
            <a:endParaRPr lang="hr-HR">
              <a:cs typeface="Calibri"/>
            </a:endParaRPr>
          </a:p>
          <a:p>
            <a:pPr lvl="1"/>
            <a:endParaRPr lang="hr-H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48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3850" y="1628800"/>
            <a:ext cx="882015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hr-HR" sz="2000">
              <a:latin typeface="Calibr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61338"/>
            <a:ext cx="9144000" cy="4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r>
              <a:rPr lang="hr-HR" sz="3000" b="1"/>
              <a:t>Studentski zbor FFRI</a:t>
            </a:r>
            <a:endParaRPr lang="hr-HR" sz="2400" b="1" i="1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1A4A584E-F0A0-0A42-DAC0-21C757DC13D3}"/>
              </a:ext>
            </a:extLst>
          </p:cNvPr>
          <p:cNvSpPr txBox="1"/>
          <p:nvPr/>
        </p:nvSpPr>
        <p:spPr>
          <a:xfrm>
            <a:off x="797400" y="1463400"/>
            <a:ext cx="7711199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1600" dirty="0">
                <a:ea typeface="+mn-lt"/>
                <a:cs typeface="+mn-lt"/>
              </a:rPr>
              <a:t>• SZ FFRI uključio se u pomoć organizaciji </a:t>
            </a:r>
            <a:r>
              <a:rPr lang="hr-HR" sz="1600" i="1" dirty="0">
                <a:ea typeface="+mn-lt"/>
                <a:cs typeface="+mn-lt"/>
              </a:rPr>
              <a:t>VI. Kongresa hrvatskih povjesničara</a:t>
            </a:r>
            <a:r>
              <a:rPr lang="hr-HR" sz="1600" dirty="0">
                <a:ea typeface="+mn-lt"/>
                <a:cs typeface="+mn-lt"/>
              </a:rPr>
              <a:t> (dopredsjednik je održao izlaganje te se povezao sa studentima drugih sveučilišta)</a:t>
            </a:r>
            <a:endParaRPr lang="sr-Latn-RS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• Novi predsjednik Studentskog zbora postao je </a:t>
            </a:r>
            <a:r>
              <a:rPr lang="hr-HR" sz="1600" b="1" dirty="0">
                <a:ea typeface="+mn-lt"/>
                <a:cs typeface="+mn-lt"/>
              </a:rPr>
              <a:t>Adrijan </a:t>
            </a:r>
            <a:r>
              <a:rPr lang="hr-HR" sz="1600" b="1" dirty="0" err="1">
                <a:ea typeface="+mn-lt"/>
                <a:cs typeface="+mn-lt"/>
              </a:rPr>
              <a:t>Štivić</a:t>
            </a:r>
            <a:r>
              <a:rPr lang="hr-HR" sz="1600" b="1" dirty="0">
                <a:ea typeface="+mn-lt"/>
                <a:cs typeface="+mn-lt"/>
              </a:rPr>
              <a:t> </a:t>
            </a:r>
            <a:r>
              <a:rPr lang="hr-HR" sz="1600" dirty="0">
                <a:ea typeface="+mn-lt"/>
                <a:cs typeface="+mn-lt"/>
              </a:rPr>
              <a:t>– kvalitetna suradnja novog predsjednika s novom upravom fakulteta</a:t>
            </a:r>
            <a:endParaRPr lang="hr-HR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• Cilj predsjedničkog mandata u znaku povratka studentske izvannastavne aktivnosti na razinu prije </a:t>
            </a:r>
            <a:r>
              <a:rPr lang="hr-HR" sz="1600" i="1" dirty="0" err="1">
                <a:ea typeface="+mn-lt"/>
                <a:cs typeface="+mn-lt"/>
              </a:rPr>
              <a:t>lockdowna</a:t>
            </a:r>
            <a:endParaRPr lang="hr-HR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• Proveden </a:t>
            </a:r>
            <a:r>
              <a:rPr lang="hr-HR" sz="1600" i="1" dirty="0">
                <a:ea typeface="+mn-lt"/>
                <a:cs typeface="+mn-lt"/>
              </a:rPr>
              <a:t>9. Riječki interdisciplinarni kongres</a:t>
            </a:r>
            <a:endParaRPr lang="hr-HR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• Održana tribina </a:t>
            </a:r>
            <a:r>
              <a:rPr lang="hr-HR" sz="1600" i="1" dirty="0">
                <a:ea typeface="+mn-lt"/>
                <a:cs typeface="+mn-lt"/>
              </a:rPr>
              <a:t>Cijepljenje i zajednica</a:t>
            </a:r>
            <a:endParaRPr lang="hr-HR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• Zbor je podržao projekt </a:t>
            </a:r>
            <a:r>
              <a:rPr lang="hr-HR" sz="1600" i="1" dirty="0" err="1">
                <a:ea typeface="+mn-lt"/>
                <a:cs typeface="+mn-lt"/>
              </a:rPr>
              <a:t>Perpetuum</a:t>
            </a:r>
            <a:r>
              <a:rPr lang="hr-HR" sz="1600" i="1" dirty="0">
                <a:ea typeface="+mn-lt"/>
                <a:cs typeface="+mn-lt"/>
              </a:rPr>
              <a:t> </a:t>
            </a:r>
            <a:r>
              <a:rPr lang="hr-HR" sz="1600" i="1" dirty="0" err="1">
                <a:ea typeface="+mn-lt"/>
                <a:cs typeface="+mn-lt"/>
              </a:rPr>
              <a:t>Agile</a:t>
            </a:r>
            <a:r>
              <a:rPr lang="hr-HR" sz="1600" dirty="0">
                <a:ea typeface="+mn-lt"/>
                <a:cs typeface="+mn-lt"/>
              </a:rPr>
              <a:t> – podudarni ciljevi s mandatom SZ FFRI</a:t>
            </a:r>
            <a:endParaRPr lang="hr-HR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• Ostvarena suradnja s udrugom </a:t>
            </a:r>
            <a:r>
              <a:rPr lang="hr-HR" sz="1600" i="1" dirty="0" err="1">
                <a:ea typeface="+mn-lt"/>
                <a:cs typeface="+mn-lt"/>
              </a:rPr>
              <a:t>Žmergo</a:t>
            </a:r>
            <a:endParaRPr lang="hr-HR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• SZ FFRI predstavljao se srednjim školama</a:t>
            </a:r>
            <a:endParaRPr lang="hr-HR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• Financijska potpora stručno-znanstvenog skupa </a:t>
            </a:r>
            <a:r>
              <a:rPr lang="hr-HR" sz="1600" i="1" dirty="0">
                <a:ea typeface="+mn-lt"/>
                <a:cs typeface="+mn-lt"/>
              </a:rPr>
              <a:t>Panel blaženog Leona </a:t>
            </a:r>
            <a:r>
              <a:rPr lang="hr-HR" sz="1600" i="1" dirty="0" err="1">
                <a:ea typeface="+mn-lt"/>
                <a:cs typeface="+mn-lt"/>
              </a:rPr>
              <a:t>Bemba</a:t>
            </a:r>
            <a:r>
              <a:rPr lang="hr-HR" dirty="0">
                <a:ea typeface="+mn-lt"/>
                <a:cs typeface="+mn-lt"/>
              </a:rPr>
              <a:t> </a:t>
            </a:r>
            <a:endParaRPr lang="hr-HR" dirty="0"/>
          </a:p>
          <a:p>
            <a:pPr algn="l"/>
            <a:endParaRPr lang="hr-H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51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3850" y="1628800"/>
            <a:ext cx="882015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hr-HR" sz="2000">
              <a:latin typeface="Calibr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61338"/>
            <a:ext cx="9144000" cy="4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r>
              <a:rPr lang="hr-HR" sz="3000" b="1" dirty="0"/>
              <a:t>Studentski zbor FFRI-a</a:t>
            </a:r>
            <a:endParaRPr lang="hr-HR" sz="2400" b="1" i="1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1A4A584E-F0A0-0A42-DAC0-21C757DC13D3}"/>
              </a:ext>
            </a:extLst>
          </p:cNvPr>
          <p:cNvSpPr txBox="1"/>
          <p:nvPr/>
        </p:nvSpPr>
        <p:spPr>
          <a:xfrm>
            <a:off x="797400" y="1463400"/>
            <a:ext cx="4165199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1600" dirty="0">
                <a:ea typeface="+mn-lt"/>
                <a:cs typeface="+mn-lt"/>
              </a:rPr>
              <a:t>• Jasna osuda ruske agresije na Ukrajinu i podrška kolegama studentima</a:t>
            </a:r>
            <a:endParaRPr lang="sr-Latn-RS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• Održana edukacija o spolno prenosivim bolestima</a:t>
            </a:r>
            <a:endParaRPr lang="hr-HR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• Obilježen </a:t>
            </a:r>
            <a:r>
              <a:rPr lang="hr-HR" sz="1600" i="1" dirty="0">
                <a:ea typeface="+mn-lt"/>
                <a:cs typeface="+mn-lt"/>
              </a:rPr>
              <a:t>Dan žena</a:t>
            </a:r>
            <a:r>
              <a:rPr lang="hr-HR" sz="1600" dirty="0">
                <a:ea typeface="+mn-lt"/>
                <a:cs typeface="+mn-lt"/>
              </a:rPr>
              <a:t> i promocija održivog razvoja</a:t>
            </a:r>
            <a:endParaRPr lang="hr-HR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• Studentski zbor podržao je uvođenje kolegija o Holokaustu; </a:t>
            </a:r>
            <a:r>
              <a:rPr lang="hr-HR" sz="1600" i="1" dirty="0" err="1">
                <a:ea typeface="+mn-lt"/>
                <a:cs typeface="+mn-lt"/>
              </a:rPr>
              <a:t>communis</a:t>
            </a:r>
            <a:r>
              <a:rPr lang="hr-HR" sz="1600" i="1" dirty="0">
                <a:ea typeface="+mn-lt"/>
                <a:cs typeface="+mn-lt"/>
              </a:rPr>
              <a:t>-</a:t>
            </a:r>
            <a:r>
              <a:rPr lang="hr-HR" sz="1600" dirty="0">
                <a:ea typeface="+mn-lt"/>
                <a:cs typeface="+mn-lt"/>
              </a:rPr>
              <a:t>kolegiji otvoreni svim studentima FFRI-a</a:t>
            </a:r>
            <a:endParaRPr lang="hr-HR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• Veleposlanik države Izrael, Nj. E. </a:t>
            </a:r>
            <a:r>
              <a:rPr lang="hr-HR" sz="1600" dirty="0" err="1">
                <a:ea typeface="+mn-lt"/>
                <a:cs typeface="+mn-lt"/>
              </a:rPr>
              <a:t>Ilan</a:t>
            </a:r>
            <a:r>
              <a:rPr lang="hr-HR" sz="1600" dirty="0">
                <a:ea typeface="+mn-lt"/>
                <a:cs typeface="+mn-lt"/>
              </a:rPr>
              <a:t> </a:t>
            </a:r>
            <a:r>
              <a:rPr lang="hr-HR" sz="1600" dirty="0" err="1">
                <a:ea typeface="+mn-lt"/>
                <a:cs typeface="+mn-lt"/>
              </a:rPr>
              <a:t>Mor</a:t>
            </a:r>
            <a:r>
              <a:rPr lang="hr-HR" sz="1600" dirty="0">
                <a:ea typeface="+mn-lt"/>
                <a:cs typeface="+mn-lt"/>
              </a:rPr>
              <a:t> pozdravio je stručno-znanstvene politike Studentskog zbora</a:t>
            </a:r>
            <a:endParaRPr lang="hr-HR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• Održana humanitarna akcija prikupljanja pomoći za ukrajinske izbjeglice</a:t>
            </a:r>
            <a:endParaRPr lang="hr-HR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• Dogovoren sutrašnji interdisciplinarni simpozij: </a:t>
            </a:r>
            <a:r>
              <a:rPr lang="hr-HR" sz="1600" i="1" dirty="0">
                <a:ea typeface="+mn-lt"/>
                <a:cs typeface="+mn-lt"/>
              </a:rPr>
              <a:t>Odabrani fenomeni dugog 19. stoljeća</a:t>
            </a:r>
            <a:endParaRPr lang="hr-HR" sz="1600" dirty="0"/>
          </a:p>
          <a:p>
            <a:endParaRPr lang="hr-HR" dirty="0">
              <a:cs typeface="Calibri"/>
            </a:endParaRPr>
          </a:p>
          <a:p>
            <a:pPr algn="l"/>
            <a:endParaRPr lang="hr-HR" dirty="0">
              <a:cs typeface="Calibri"/>
            </a:endParaRPr>
          </a:p>
        </p:txBody>
      </p:sp>
      <p:pic>
        <p:nvPicPr>
          <p:cNvPr id="3" name="Slika 3" descr="Slika na kojoj se prikazuje tekst&#10;&#10;Opis je automatski generiran">
            <a:extLst>
              <a:ext uri="{FF2B5EF4-FFF2-40B4-BE49-F238E27FC236}">
                <a16:creationId xmlns:a16="http://schemas.microsoft.com/office/drawing/2014/main" id="{D6007C38-E631-7BBB-E785-A10B2AA7A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400" y="1713273"/>
            <a:ext cx="2743200" cy="38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19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3355" y="46793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Odbor za osiguravanje i unapređivanje kvalitete</a:t>
            </a:r>
            <a:endParaRPr lang="hr-HR" sz="3000" b="1">
              <a:latin typeface="Calibri" panose="020F0502020204030204" pitchFamily="34" charset="0"/>
              <a:cs typeface="Calibri"/>
            </a:endParaRP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F2E9654-CD8A-725C-A797-145059CDE9C5}"/>
              </a:ext>
            </a:extLst>
          </p:cNvPr>
          <p:cNvSpPr txBox="1"/>
          <p:nvPr/>
        </p:nvSpPr>
        <p:spPr>
          <a:xfrm>
            <a:off x="914400" y="101830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325F1-02D7-477C-C528-ADC99A5BE95A}"/>
              </a:ext>
            </a:extLst>
          </p:cNvPr>
          <p:cNvSpPr txBox="1"/>
          <p:nvPr/>
        </p:nvSpPr>
        <p:spPr>
          <a:xfrm>
            <a:off x="1774012" y="1433945"/>
            <a:ext cx="6228877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>
                <a:ea typeface="+mn-lt"/>
                <a:cs typeface="+mn-lt"/>
              </a:rPr>
              <a:t>izv. prof. dr. </a:t>
            </a:r>
            <a:r>
              <a:rPr lang="hr-HR" dirty="0" err="1">
                <a:ea typeface="+mn-lt"/>
                <a:cs typeface="+mn-lt"/>
              </a:rPr>
              <a:t>sc</a:t>
            </a:r>
            <a:r>
              <a:rPr lang="hr-HR" dirty="0">
                <a:ea typeface="+mn-lt"/>
                <a:cs typeface="+mn-lt"/>
              </a:rPr>
              <a:t>. Nena Rončević </a:t>
            </a:r>
          </a:p>
          <a:p>
            <a:r>
              <a:rPr lang="hr-HR" dirty="0">
                <a:ea typeface="+mn-lt"/>
                <a:cs typeface="+mn-lt"/>
              </a:rPr>
              <a:t>doc. dr. </a:t>
            </a:r>
            <a:r>
              <a:rPr lang="hr-HR" dirty="0" err="1">
                <a:ea typeface="+mn-lt"/>
                <a:cs typeface="+mn-lt"/>
              </a:rPr>
              <a:t>sc</a:t>
            </a:r>
            <a:r>
              <a:rPr lang="hr-HR" dirty="0">
                <a:ea typeface="+mn-lt"/>
                <a:cs typeface="+mn-lt"/>
              </a:rPr>
              <a:t>. </a:t>
            </a:r>
            <a:r>
              <a:rPr lang="hr-HR" dirty="0" err="1">
                <a:ea typeface="+mn-lt"/>
                <a:cs typeface="+mn-lt"/>
              </a:rPr>
              <a:t>Sintija</a:t>
            </a:r>
            <a:r>
              <a:rPr lang="hr-HR" dirty="0">
                <a:ea typeface="+mn-lt"/>
                <a:cs typeface="+mn-lt"/>
              </a:rPr>
              <a:t> Čuljat </a:t>
            </a:r>
            <a:endParaRPr lang="hr-HR" dirty="0">
              <a:cs typeface="Calibri"/>
            </a:endParaRPr>
          </a:p>
          <a:p>
            <a:r>
              <a:rPr lang="hr-HR" dirty="0">
                <a:ea typeface="+mn-lt"/>
                <a:cs typeface="+mn-lt"/>
              </a:rPr>
              <a:t>Tomislav Čop</a:t>
            </a:r>
          </a:p>
          <a:p>
            <a:r>
              <a:rPr lang="hr-HR" dirty="0">
                <a:ea typeface="+mn-lt"/>
                <a:cs typeface="+mn-lt"/>
              </a:rPr>
              <a:t>doc. dr. </a:t>
            </a:r>
            <a:r>
              <a:rPr lang="hr-HR" dirty="0" err="1">
                <a:ea typeface="+mn-lt"/>
                <a:cs typeface="+mn-lt"/>
              </a:rPr>
              <a:t>sc</a:t>
            </a:r>
            <a:r>
              <a:rPr lang="hr-HR" dirty="0">
                <a:ea typeface="+mn-lt"/>
                <a:cs typeface="+mn-lt"/>
              </a:rPr>
              <a:t>. Maja Ćutić Gorup </a:t>
            </a:r>
            <a:endParaRPr lang="hr-HR" dirty="0">
              <a:cs typeface="Calibri"/>
            </a:endParaRPr>
          </a:p>
          <a:p>
            <a:r>
              <a:rPr lang="hr-HR" dirty="0">
                <a:ea typeface="+mn-lt"/>
                <a:cs typeface="+mn-lt"/>
              </a:rPr>
              <a:t>izv. prof. dr. </a:t>
            </a:r>
            <a:r>
              <a:rPr lang="hr-HR" dirty="0" err="1">
                <a:ea typeface="+mn-lt"/>
                <a:cs typeface="+mn-lt"/>
              </a:rPr>
              <a:t>sc</a:t>
            </a:r>
            <a:r>
              <a:rPr lang="hr-HR" dirty="0">
                <a:ea typeface="+mn-lt"/>
                <a:cs typeface="+mn-lt"/>
              </a:rPr>
              <a:t>. Boris Dudaš </a:t>
            </a:r>
            <a:endParaRPr lang="hr-HR" dirty="0"/>
          </a:p>
          <a:p>
            <a:r>
              <a:rPr lang="hr-HR" dirty="0">
                <a:ea typeface="+mn-lt"/>
                <a:cs typeface="+mn-lt"/>
              </a:rPr>
              <a:t>dr. </a:t>
            </a:r>
            <a:r>
              <a:rPr lang="hr-HR" dirty="0" err="1">
                <a:ea typeface="+mn-lt"/>
                <a:cs typeface="+mn-lt"/>
              </a:rPr>
              <a:t>sc</a:t>
            </a:r>
            <a:r>
              <a:rPr lang="hr-HR" dirty="0">
                <a:ea typeface="+mn-lt"/>
                <a:cs typeface="+mn-lt"/>
              </a:rPr>
              <a:t>. Maja Đurđulov </a:t>
            </a:r>
            <a:endParaRPr lang="hr-HR" dirty="0"/>
          </a:p>
          <a:p>
            <a:r>
              <a:rPr lang="hr-HR" dirty="0">
                <a:ea typeface="+mn-lt"/>
                <a:cs typeface="+mn-lt"/>
              </a:rPr>
              <a:t>dr. </a:t>
            </a:r>
            <a:r>
              <a:rPr lang="hr-HR" dirty="0" err="1">
                <a:ea typeface="+mn-lt"/>
                <a:cs typeface="+mn-lt"/>
              </a:rPr>
              <a:t>sc</a:t>
            </a:r>
            <a:r>
              <a:rPr lang="hr-HR" dirty="0">
                <a:ea typeface="+mn-lt"/>
                <a:cs typeface="+mn-lt"/>
              </a:rPr>
              <a:t>. Ivana Miočić</a:t>
            </a:r>
            <a:endParaRPr lang="hr-HR" dirty="0"/>
          </a:p>
          <a:p>
            <a:r>
              <a:rPr lang="hr-HR" dirty="0">
                <a:ea typeface="+mn-lt"/>
                <a:cs typeface="+mn-lt"/>
              </a:rPr>
              <a:t>izv. prof. dr. </a:t>
            </a:r>
            <a:r>
              <a:rPr lang="hr-HR" dirty="0" err="1">
                <a:ea typeface="+mn-lt"/>
                <a:cs typeface="+mn-lt"/>
              </a:rPr>
              <a:t>sc</a:t>
            </a:r>
            <a:r>
              <a:rPr lang="hr-HR" dirty="0">
                <a:ea typeface="+mn-lt"/>
                <a:cs typeface="+mn-lt"/>
              </a:rPr>
              <a:t>. Saša Potočnjak </a:t>
            </a:r>
            <a:endParaRPr lang="hr-HR" dirty="0">
              <a:cs typeface="Calibri"/>
            </a:endParaRPr>
          </a:p>
          <a:p>
            <a:r>
              <a:rPr lang="hr-HR" dirty="0">
                <a:ea typeface="+mn-lt"/>
                <a:cs typeface="+mn-lt"/>
              </a:rPr>
              <a:t>doc. dr. </a:t>
            </a:r>
            <a:r>
              <a:rPr lang="hr-HR" dirty="0" err="1">
                <a:ea typeface="+mn-lt"/>
                <a:cs typeface="+mn-lt"/>
              </a:rPr>
              <a:t>sc</a:t>
            </a:r>
            <a:r>
              <a:rPr lang="hr-HR" dirty="0">
                <a:ea typeface="+mn-lt"/>
                <a:cs typeface="+mn-lt"/>
              </a:rPr>
              <a:t>. Sanja </a:t>
            </a:r>
            <a:r>
              <a:rPr lang="hr-HR" dirty="0" err="1">
                <a:ea typeface="+mn-lt"/>
                <a:cs typeface="+mn-lt"/>
              </a:rPr>
              <a:t>Puljar</a:t>
            </a:r>
            <a:r>
              <a:rPr lang="hr-HR" dirty="0">
                <a:ea typeface="+mn-lt"/>
                <a:cs typeface="+mn-lt"/>
              </a:rPr>
              <a:t> D' </a:t>
            </a:r>
            <a:r>
              <a:rPr lang="hr-HR" dirty="0" err="1">
                <a:ea typeface="+mn-lt"/>
                <a:cs typeface="+mn-lt"/>
              </a:rPr>
              <a:t>Alessio</a:t>
            </a:r>
            <a:r>
              <a:rPr lang="hr-HR" dirty="0">
                <a:ea typeface="+mn-lt"/>
                <a:cs typeface="+mn-lt"/>
              </a:rPr>
              <a:t> </a:t>
            </a:r>
          </a:p>
          <a:p>
            <a:r>
              <a:rPr lang="hr-HR" dirty="0">
                <a:ea typeface="+mn-lt"/>
                <a:cs typeface="+mn-lt"/>
              </a:rPr>
              <a:t>prof. dr. </a:t>
            </a:r>
            <a:r>
              <a:rPr lang="hr-HR" dirty="0" err="1">
                <a:ea typeface="+mn-lt"/>
                <a:cs typeface="+mn-lt"/>
              </a:rPr>
              <a:t>sc</a:t>
            </a:r>
            <a:r>
              <a:rPr lang="hr-HR" dirty="0">
                <a:ea typeface="+mn-lt"/>
                <a:cs typeface="+mn-lt"/>
              </a:rPr>
              <a:t>. Sanja Smojver-Ažić </a:t>
            </a:r>
          </a:p>
          <a:p>
            <a:r>
              <a:rPr lang="hr-HR" dirty="0">
                <a:ea typeface="+mn-lt"/>
                <a:cs typeface="+mn-lt"/>
              </a:rPr>
              <a:t>doc. dr. </a:t>
            </a:r>
            <a:r>
              <a:rPr lang="hr-HR" dirty="0" err="1">
                <a:ea typeface="+mn-lt"/>
                <a:cs typeface="+mn-lt"/>
              </a:rPr>
              <a:t>sc</a:t>
            </a:r>
            <a:r>
              <a:rPr lang="hr-HR" dirty="0">
                <a:ea typeface="+mn-lt"/>
                <a:cs typeface="+mn-lt"/>
              </a:rPr>
              <a:t>. Barbara </a:t>
            </a:r>
            <a:r>
              <a:rPr lang="hr-HR" dirty="0" err="1">
                <a:ea typeface="+mn-lt"/>
                <a:cs typeface="+mn-lt"/>
              </a:rPr>
              <a:t>Španjol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Pandelo</a:t>
            </a:r>
            <a:r>
              <a:rPr lang="hr-HR" dirty="0">
                <a:ea typeface="+mn-lt"/>
                <a:cs typeface="+mn-lt"/>
              </a:rPr>
              <a:t> </a:t>
            </a:r>
          </a:p>
          <a:p>
            <a:r>
              <a:rPr lang="hr-HR" dirty="0">
                <a:ea typeface="+mn-lt"/>
                <a:cs typeface="+mn-lt"/>
              </a:rPr>
              <a:t>Patricija Baf </a:t>
            </a:r>
          </a:p>
          <a:p>
            <a:r>
              <a:rPr lang="hr-HR" dirty="0">
                <a:ea typeface="+mn-lt"/>
                <a:cs typeface="+mn-lt"/>
              </a:rPr>
              <a:t>Adrijan </a:t>
            </a:r>
            <a:r>
              <a:rPr lang="hr-HR" dirty="0" err="1">
                <a:ea typeface="+mn-lt"/>
                <a:cs typeface="+mn-lt"/>
              </a:rPr>
              <a:t>Štivić</a:t>
            </a:r>
            <a:r>
              <a:rPr lang="hr-HR" dirty="0">
                <a:ea typeface="+mn-lt"/>
                <a:cs typeface="+mn-lt"/>
              </a:rPr>
              <a:t> </a:t>
            </a:r>
          </a:p>
          <a:p>
            <a:r>
              <a:rPr lang="hr-HR" dirty="0">
                <a:ea typeface="+mn-lt"/>
                <a:cs typeface="+mn-lt"/>
              </a:rPr>
              <a:t>Ana Marija </a:t>
            </a:r>
            <a:r>
              <a:rPr lang="hr-HR" dirty="0" err="1">
                <a:ea typeface="+mn-lt"/>
                <a:cs typeface="+mn-lt"/>
              </a:rPr>
              <a:t>Prendivoj</a:t>
            </a:r>
            <a:r>
              <a:rPr lang="hr-HR" dirty="0">
                <a:ea typeface="+mn-lt"/>
                <a:cs typeface="+mn-lt"/>
              </a:rPr>
              <a:t>  </a:t>
            </a:r>
          </a:p>
          <a:p>
            <a:r>
              <a:rPr lang="hr-HR" dirty="0">
                <a:ea typeface="+mn-lt"/>
                <a:cs typeface="+mn-lt"/>
              </a:rPr>
              <a:t>Jane </a:t>
            </a:r>
            <a:r>
              <a:rPr lang="hr-HR" dirty="0" err="1">
                <a:ea typeface="+mn-lt"/>
                <a:cs typeface="+mn-lt"/>
              </a:rPr>
              <a:t>Sclaunich</a:t>
            </a:r>
            <a:r>
              <a:rPr lang="hr-HR" dirty="0">
                <a:ea typeface="+mn-lt"/>
                <a:cs typeface="+mn-lt"/>
              </a:rPr>
              <a:t>  </a:t>
            </a:r>
            <a:endParaRPr lang="hr-H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34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1014" y="1648850"/>
            <a:ext cx="8852986" cy="293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marL="267970" indent="-267970" algn="ctr">
              <a:tabLst>
                <a:tab pos="2687638" algn="l"/>
              </a:tabLst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SVEČANA SJEDNICA FAKULTETSKOGA VIJEĆA </a:t>
            </a:r>
            <a:endParaRPr lang="hr-HR" dirty="0">
              <a:cs typeface="Calibri"/>
            </a:endParaRPr>
          </a:p>
          <a:p>
            <a:pPr marL="267970" indent="-267970" algn="ctr">
              <a:tabLst>
                <a:tab pos="2687638" algn="l"/>
              </a:tabLst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u povodu dana Fakulteta 5. svibnja 2022. godine</a:t>
            </a:r>
          </a:p>
          <a:p>
            <a:pPr>
              <a:spcBef>
                <a:spcPts val="600"/>
              </a:spcBef>
              <a:tabLst>
                <a:tab pos="2687638" algn="l"/>
              </a:tabLst>
              <a:defRPr/>
            </a:pPr>
            <a:endParaRPr lang="hr-HR" dirty="0">
              <a:latin typeface="Calibri" pitchFamily="34" charset="0"/>
            </a:endParaRPr>
          </a:p>
          <a:p>
            <a:pPr marL="720725" indent="-366395">
              <a:spcBef>
                <a:spcPts val="600"/>
              </a:spcBef>
              <a:buFontTx/>
              <a:buAutoNum type="arabicPeriod"/>
              <a:tabLst>
                <a:tab pos="2687638" algn="l"/>
              </a:tabLst>
              <a:defRPr/>
            </a:pPr>
            <a:r>
              <a:rPr lang="hr-HR" sz="1600" b="1" dirty="0">
                <a:latin typeface="Calibri"/>
                <a:cs typeface="Calibri"/>
              </a:rPr>
              <a:t>T</a:t>
            </a:r>
            <a:r>
              <a:rPr lang="hr-HR" b="1" dirty="0">
                <a:latin typeface="Calibri"/>
                <a:cs typeface="Calibri"/>
              </a:rPr>
              <a:t>ematska područja dekana, prodekana, Studentskog zbora, Odbora za kvalitetu, Povjerenstva za izdavačku djelatnost, </a:t>
            </a:r>
            <a:r>
              <a:rPr lang="hr-HR" b="1" dirty="0">
                <a:ea typeface="+mn-lt"/>
                <a:cs typeface="+mn-lt"/>
              </a:rPr>
              <a:t>glavne sindikalne </a:t>
            </a:r>
            <a:r>
              <a:rPr lang="hr-HR" b="1" dirty="0">
                <a:cs typeface="Calibri"/>
              </a:rPr>
              <a:t>povjerenice NSZVO-FFRI-a</a:t>
            </a:r>
            <a:endParaRPr lang="hr-HR" b="1" dirty="0">
              <a:latin typeface="Calibri"/>
              <a:cs typeface="Calibri"/>
            </a:endParaRPr>
          </a:p>
          <a:p>
            <a:pPr marL="720725" indent="-366395">
              <a:spcBef>
                <a:spcPts val="600"/>
              </a:spcBef>
              <a:buFont typeface="+mj-lt"/>
              <a:buAutoNum type="arabicPeriod"/>
              <a:tabLst>
                <a:tab pos="2687638" algn="l"/>
              </a:tabLst>
              <a:defRPr/>
            </a:pPr>
            <a:endParaRPr lang="hr-HR" b="1" dirty="0">
              <a:latin typeface="Calibri" pitchFamily="34" charset="0"/>
              <a:cs typeface="Calibri"/>
            </a:endParaRPr>
          </a:p>
          <a:p>
            <a:pPr marL="720725" indent="-366395">
              <a:spcBef>
                <a:spcPts val="600"/>
              </a:spcBef>
              <a:buFont typeface="+mj-lt"/>
              <a:buAutoNum type="arabicPeriod"/>
              <a:tabLst>
                <a:tab pos="2687638" algn="l"/>
              </a:tabLst>
              <a:defRPr/>
            </a:pPr>
            <a:r>
              <a:rPr lang="hr-HR" b="1" dirty="0">
                <a:latin typeface="Calibri"/>
                <a:cs typeface="Calibri"/>
              </a:rPr>
              <a:t>Nagrade i zahvalnice FFRI-a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713276"/>
            <a:ext cx="9144000" cy="4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 anchor="ctr">
            <a:spAutoFit/>
          </a:bodyPr>
          <a:lstStyle/>
          <a:p>
            <a:pPr algn="ctr"/>
            <a:r>
              <a:rPr lang="hr-HR" sz="3000" b="1" dirty="0">
                <a:latin typeface="Calibri" panose="020F0502020204030204" pitchFamily="34" charset="0"/>
              </a:rPr>
              <a:t>DNEVNI RED</a:t>
            </a:r>
          </a:p>
        </p:txBody>
      </p:sp>
    </p:spTree>
    <p:extLst>
      <p:ext uri="{BB962C8B-B14F-4D97-AF65-F5344CB8AC3E}">
        <p14:creationId xmlns:p14="http://schemas.microsoft.com/office/powerpoint/2010/main" val="2076594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311DF9-AE00-9BC2-25AD-AA395B04C13C}"/>
              </a:ext>
            </a:extLst>
          </p:cNvPr>
          <p:cNvSpPr txBox="1"/>
          <p:nvPr/>
        </p:nvSpPr>
        <p:spPr>
          <a:xfrm>
            <a:off x="-1156" y="1385852"/>
            <a:ext cx="9146963" cy="440120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hr-HR" sz="2000" i="1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F20ABAD-14B0-A71E-4137-F3A8CEDA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55" y="46793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Odbor za osiguravanje i unapređivanje kvalitete</a:t>
            </a:r>
            <a:endParaRPr lang="hr-HR" sz="3000" b="1">
              <a:latin typeface="Calibri" panose="020F0502020204030204" pitchFamily="34" charset="0"/>
              <a:cs typeface="Calibri"/>
            </a:endParaRPr>
          </a:p>
          <a:p>
            <a:pPr algn="ctr"/>
            <a:endParaRPr lang="hr-HR" sz="3200" b="1" i="1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0287134-F8BE-AF8E-81B7-8A66D76D0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624" y="1510459"/>
            <a:ext cx="8392075" cy="40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16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311DF9-AE00-9BC2-25AD-AA395B04C13C}"/>
              </a:ext>
            </a:extLst>
          </p:cNvPr>
          <p:cNvSpPr txBox="1"/>
          <p:nvPr/>
        </p:nvSpPr>
        <p:spPr>
          <a:xfrm>
            <a:off x="-2963" y="1635504"/>
            <a:ext cx="9146963" cy="440120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hr-HR" sz="2000" i="1" dirty="0">
              <a:ea typeface="+mn-lt"/>
              <a:cs typeface="+mn-lt"/>
            </a:endParaRPr>
          </a:p>
          <a:p>
            <a:pPr algn="ctr"/>
            <a:endParaRPr lang="hr-HR" sz="1400" dirty="0">
              <a:ea typeface="+mn-lt"/>
              <a:cs typeface="+mn-lt"/>
            </a:endParaRPr>
          </a:p>
          <a:p>
            <a:pPr algn="ctr"/>
            <a:endParaRPr lang="hr-HR" sz="1400" dirty="0">
              <a:ea typeface="+mn-lt"/>
              <a:cs typeface="+mn-lt"/>
            </a:endParaRPr>
          </a:p>
          <a:p>
            <a:pPr algn="ctr"/>
            <a:endParaRPr lang="hr-HR" sz="1400" dirty="0">
              <a:ea typeface="+mn-lt"/>
              <a:cs typeface="+mn-lt"/>
            </a:endParaRPr>
          </a:p>
          <a:p>
            <a:pPr algn="ctr"/>
            <a:endParaRPr lang="hr-HR" sz="1400" dirty="0">
              <a:ea typeface="+mn-lt"/>
              <a:cs typeface="+mn-lt"/>
            </a:endParaRPr>
          </a:p>
          <a:p>
            <a:pPr algn="ctr"/>
            <a:endParaRPr lang="hr-HR" sz="1400" dirty="0">
              <a:ea typeface="+mn-lt"/>
              <a:cs typeface="+mn-lt"/>
            </a:endParaRPr>
          </a:p>
          <a:p>
            <a:pPr algn="ctr"/>
            <a:endParaRPr lang="hr-HR" sz="1400" dirty="0">
              <a:ea typeface="+mn-lt"/>
              <a:cs typeface="+mn-lt"/>
            </a:endParaRPr>
          </a:p>
          <a:p>
            <a:pPr algn="ctr"/>
            <a:endParaRPr lang="hr-HR" sz="1400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  <a:p>
            <a:endParaRPr lang="hr-HR" b="1" dirty="0">
              <a:ea typeface="+mn-lt"/>
              <a:cs typeface="+mn-lt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F20ABAD-14B0-A71E-4137-F3A8CEDA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55" y="46793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Odbor za osiguravanje i unapređivanje kvalitete</a:t>
            </a:r>
            <a:endParaRPr lang="hr-HR" sz="3000" b="1">
              <a:latin typeface="Calibri" panose="020F0502020204030204" pitchFamily="34" charset="0"/>
              <a:cs typeface="Calibri"/>
            </a:endParaRPr>
          </a:p>
          <a:p>
            <a:pPr algn="ctr"/>
            <a:endParaRPr lang="hr-HR" sz="3200" b="1" i="1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5F9E32-EA1F-4169-BE41-B01371A4C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" y="1283115"/>
            <a:ext cx="9144000" cy="482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32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311DF9-AE00-9BC2-25AD-AA395B04C13C}"/>
              </a:ext>
            </a:extLst>
          </p:cNvPr>
          <p:cNvSpPr txBox="1"/>
          <p:nvPr/>
        </p:nvSpPr>
        <p:spPr>
          <a:xfrm>
            <a:off x="-1156" y="1385852"/>
            <a:ext cx="9146963" cy="440120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hr-HR" sz="2000" i="1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F20ABAD-14B0-A71E-4137-F3A8CEDA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55" y="46793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Odbor za osiguravanje i unapređivanje kvalitete</a:t>
            </a:r>
            <a:endParaRPr lang="hr-HR" sz="3000" b="1">
              <a:latin typeface="Calibri" panose="020F0502020204030204" pitchFamily="34" charset="0"/>
              <a:cs typeface="Calibri"/>
            </a:endParaRPr>
          </a:p>
          <a:p>
            <a:pPr algn="ctr"/>
            <a:endParaRPr lang="hr-HR" sz="3200" b="1" i="1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7E337E0-B8CE-4048-33AA-A1B5B785E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268" y="1633261"/>
            <a:ext cx="8921067" cy="369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28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-85017" y="56239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 panose="020F0502020204030204" pitchFamily="34" charset="0"/>
                <a:cs typeface="Calibri"/>
              </a:rPr>
              <a:t>Odbor za osiguravanje i unapređivanje kvalitete</a:t>
            </a:r>
            <a:endParaRPr lang="pl-PL"/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C43E868-B3CC-1FEF-F342-367934EDE1FB}"/>
              </a:ext>
            </a:extLst>
          </p:cNvPr>
          <p:cNvSpPr txBox="1"/>
          <p:nvPr/>
        </p:nvSpPr>
        <p:spPr>
          <a:xfrm>
            <a:off x="298283" y="1386714"/>
            <a:ext cx="8725258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>
                <a:cs typeface="Calibri"/>
              </a:rPr>
              <a:t>Planirane aktivnosti</a:t>
            </a:r>
          </a:p>
          <a:p>
            <a:endParaRPr lang="hr-HR" sz="2800" dirty="0">
              <a:cs typeface="Calibri"/>
            </a:endParaRP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1. 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Motivirati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studente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vrednovanje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nastave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​ - </a:t>
            </a:r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online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zadnja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dva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tjedna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nastave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​​</a:t>
            </a:r>
            <a:endParaRPr lang="en-US" sz="2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2. 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Primjena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upitnika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za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vrednovanje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rada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mentora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hr-HR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hr-HR" sz="2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praksi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​​</a:t>
            </a:r>
            <a:endParaRPr lang="en-US" sz="2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3. 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Ispitivanje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zapošljivosti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diplomiranih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studenata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- </a:t>
            </a:r>
            <a:r>
              <a:rPr lang="hr-HR" sz="2800">
                <a:solidFill>
                  <a:srgbClr val="000000"/>
                </a:solidFill>
                <a:latin typeface="Calibri" panose="020F0502020204030204" pitchFamily="34" charset="0"/>
              </a:rPr>
              <a:t>      </a:t>
            </a: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</a:rPr>
              <a:t>anketa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UNIRi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​​</a:t>
            </a:r>
            <a:endParaRPr lang="en-US" sz="2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4. 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Suradnička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procjena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nastave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​​</a:t>
            </a:r>
            <a:endParaRPr lang="en-US" sz="2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2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hr-HR" sz="2800" b="1" dirty="0"/>
              <a:t>Kultura kvalitete </a:t>
            </a:r>
            <a:r>
              <a:rPr lang="hr-HR" sz="2800" dirty="0"/>
              <a:t>–</a:t>
            </a:r>
            <a:r>
              <a:rPr lang="hr-HR" sz="2800" b="1" dirty="0"/>
              <a:t> zajednička odgovornost </a:t>
            </a:r>
            <a:endParaRPr lang="hr-HR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567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56239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Povjerenstvo za izdavačku djelatnost</a:t>
            </a: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71EE665B-A179-106E-DC09-7B5018080C01}"/>
              </a:ext>
            </a:extLst>
          </p:cNvPr>
          <p:cNvSpPr txBox="1"/>
          <p:nvPr/>
        </p:nvSpPr>
        <p:spPr>
          <a:xfrm>
            <a:off x="741872" y="1751163"/>
            <a:ext cx="6745855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/>
              <a:t>Članice Povjerenstva za izdavačku djelatnost:</a:t>
            </a:r>
          </a:p>
          <a:p>
            <a:endParaRPr lang="en-US"/>
          </a:p>
          <a:p>
            <a:r>
              <a:rPr lang="en-US" sz="2000"/>
              <a:t>izv. prof. dr. sc. Barbara Kalebić Maglica</a:t>
            </a:r>
          </a:p>
          <a:p>
            <a:r>
              <a:rPr lang="en-US" sz="2000"/>
              <a:t>prof. dr. sc. Marina Vicelja-Matijašić</a:t>
            </a:r>
          </a:p>
          <a:p>
            <a:r>
              <a:rPr lang="en-US" sz="2000"/>
              <a:t>prof. dr. sc. Aneta Stojić</a:t>
            </a:r>
          </a:p>
          <a:p>
            <a:r>
              <a:rPr lang="en-US" sz="2000"/>
              <a:t>prof. dr. sc. Majda Trobok</a:t>
            </a:r>
          </a:p>
          <a:p>
            <a:r>
              <a:rPr lang="hr-HR" sz="2000"/>
              <a:t>izv. prof. </a:t>
            </a:r>
            <a:r>
              <a:rPr lang="en-US" sz="2000"/>
              <a:t>dr. sc. Anastazija Vlastelić</a:t>
            </a:r>
          </a:p>
        </p:txBody>
      </p:sp>
    </p:spTree>
    <p:extLst>
      <p:ext uri="{BB962C8B-B14F-4D97-AF65-F5344CB8AC3E}">
        <p14:creationId xmlns:p14="http://schemas.microsoft.com/office/powerpoint/2010/main" val="617178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56239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Povjerenstvo za izdavačku djelatnost</a:t>
            </a: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EF9A595E-CB67-961A-8564-5D8CF6F7D91C}"/>
              </a:ext>
            </a:extLst>
          </p:cNvPr>
          <p:cNvSpPr txBox="1"/>
          <p:nvPr/>
        </p:nvSpPr>
        <p:spPr>
          <a:xfrm>
            <a:off x="603850" y="1440611"/>
            <a:ext cx="8212346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 dirty="0"/>
              <a:t>Godišnji plan izdavačke djelatnosti, procedura objave publikacija</a:t>
            </a:r>
            <a:endParaRPr lang="sr-Latn-RS" dirty="0">
              <a:ea typeface="Calibri"/>
              <a:cs typeface="Calibri"/>
            </a:endParaRPr>
          </a:p>
          <a:p>
            <a:r>
              <a:rPr lang="en-US" sz="2000" dirty="0"/>
              <a:t>U 2021. </a:t>
            </a:r>
            <a:r>
              <a:rPr lang="hr-HR" sz="2000" dirty="0"/>
              <a:t>godini kroz redovite i izvanredne nadopune plana prijavljeno je 68 izdanja, a realizirano je njih 27.</a:t>
            </a:r>
            <a:endParaRPr lang="hr-HR" sz="2000" dirty="0">
              <a:ea typeface="Calibri"/>
              <a:cs typeface="Calibri"/>
            </a:endParaRPr>
          </a:p>
          <a:p>
            <a:r>
              <a:rPr lang="hr-HR" sz="2000" b="1" dirty="0">
                <a:hlinkClick r:id="rId6"/>
              </a:rPr>
              <a:t>http://izdavastvo.ffri.hr/</a:t>
            </a:r>
            <a:endParaRPr lang="hr-HR" sz="2000" b="1" dirty="0">
              <a:ea typeface="Calibri"/>
              <a:cs typeface="Calibri"/>
              <a:hlinkClick r:id="rId6"/>
            </a:endParaRPr>
          </a:p>
          <a:p>
            <a:endParaRPr lang="en-US" dirty="0"/>
          </a:p>
          <a:p>
            <a:r>
              <a:rPr lang="hr-HR" sz="2000" dirty="0"/>
              <a:t>U 2022. godini (do svibnja) planirano je ukupno 45 naslova</a:t>
            </a:r>
            <a:endParaRPr lang="hr-HR" sz="2000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hr-HR" sz="2000" b="1" dirty="0"/>
              <a:t>Časopisi Filozofskoga fakulteta u Rijeci: </a:t>
            </a:r>
            <a:endParaRPr lang="hr-HR" sz="2000" b="1" dirty="0">
              <a:cs typeface="Calibri"/>
            </a:endParaRPr>
          </a:p>
          <a:p>
            <a:r>
              <a:rPr lang="hr-HR" sz="2000" dirty="0"/>
              <a:t>Odsjek za filozofiju: </a:t>
            </a:r>
            <a:r>
              <a:rPr lang="en-US" sz="2000" i="1" dirty="0"/>
              <a:t>The European Journal of Analytic Philosophy</a:t>
            </a:r>
            <a:endParaRPr lang="en-US" sz="2000" i="1" dirty="0">
              <a:ea typeface="Calibri"/>
              <a:cs typeface="Calibri"/>
            </a:endParaRPr>
          </a:p>
          <a:p>
            <a:r>
              <a:rPr lang="hr-HR" sz="2000" dirty="0"/>
              <a:t>Odsjek za kroatistiku: </a:t>
            </a:r>
            <a:r>
              <a:rPr lang="hr-HR" sz="2000" i="1" dirty="0" err="1"/>
              <a:t>Fluminensia</a:t>
            </a:r>
            <a:endParaRPr lang="hr-HR" sz="2000" i="1" dirty="0">
              <a:ea typeface="Calibri"/>
              <a:cs typeface="Calibri"/>
            </a:endParaRPr>
          </a:p>
          <a:p>
            <a:r>
              <a:rPr lang="hr-HR" sz="2000" dirty="0"/>
              <a:t>Odsjek za povijest: </a:t>
            </a:r>
            <a:r>
              <a:rPr lang="pl-PL" sz="2000" i="1" dirty="0" err="1"/>
              <a:t>Časopis</a:t>
            </a:r>
            <a:r>
              <a:rPr lang="pl-PL" sz="2000" i="1" dirty="0"/>
              <a:t> za </a:t>
            </a:r>
            <a:r>
              <a:rPr lang="pl-PL" sz="2000" i="1" dirty="0" err="1"/>
              <a:t>povijest</a:t>
            </a:r>
            <a:r>
              <a:rPr lang="pl-PL" sz="2000" i="1" dirty="0"/>
              <a:t> </a:t>
            </a:r>
            <a:r>
              <a:rPr lang="pl-PL" sz="2000" i="1" dirty="0" err="1"/>
              <a:t>Zapadne</a:t>
            </a:r>
            <a:r>
              <a:rPr lang="pl-PL" sz="2000" i="1" dirty="0"/>
              <a:t> </a:t>
            </a:r>
            <a:r>
              <a:rPr lang="pl-PL" sz="2000" i="1" dirty="0" err="1"/>
              <a:t>Hrvatske</a:t>
            </a:r>
            <a:r>
              <a:rPr lang="pl-PL" sz="2000" dirty="0"/>
              <a:t> </a:t>
            </a:r>
            <a:endParaRPr lang="pl-PL" sz="2000" dirty="0">
              <a:ea typeface="Calibri"/>
              <a:cs typeface="Calibri"/>
            </a:endParaRPr>
          </a:p>
          <a:p>
            <a:r>
              <a:rPr lang="pl-PL" sz="2000" dirty="0" err="1"/>
              <a:t>Odsjek</a:t>
            </a:r>
            <a:r>
              <a:rPr lang="pl-PL" sz="2000" dirty="0"/>
              <a:t> za </a:t>
            </a:r>
            <a:r>
              <a:rPr lang="pl-PL" sz="2000" dirty="0" err="1"/>
              <a:t>psihologiju</a:t>
            </a:r>
            <a:r>
              <a:rPr lang="pl-PL" sz="2000" dirty="0"/>
              <a:t>: </a:t>
            </a:r>
            <a:r>
              <a:rPr lang="pl-PL" sz="2000" i="1" dirty="0" err="1"/>
              <a:t>Psihologijske</a:t>
            </a:r>
            <a:r>
              <a:rPr lang="pl-PL" sz="2000" i="1" dirty="0"/>
              <a:t> </a:t>
            </a:r>
            <a:r>
              <a:rPr lang="pl-PL" sz="2000" i="1" dirty="0" err="1"/>
              <a:t>teme</a:t>
            </a:r>
            <a:endParaRPr lang="pl-PL" sz="2000" i="1" dirty="0">
              <a:ea typeface="Calibri"/>
              <a:cs typeface="Calibri"/>
            </a:endParaRPr>
          </a:p>
          <a:p>
            <a:r>
              <a:rPr lang="pl-PL" sz="2000" dirty="0"/>
              <a:t>Centar za </a:t>
            </a:r>
            <a:r>
              <a:rPr lang="pl-PL" sz="2000" dirty="0" err="1"/>
              <a:t>ikonografske</a:t>
            </a:r>
            <a:r>
              <a:rPr lang="pl-PL" sz="2000" dirty="0"/>
              <a:t> </a:t>
            </a:r>
            <a:r>
              <a:rPr lang="pl-PL" sz="2000" dirty="0" err="1"/>
              <a:t>studije</a:t>
            </a:r>
            <a:r>
              <a:rPr lang="pl-PL" sz="2000" dirty="0"/>
              <a:t>: </a:t>
            </a:r>
            <a:r>
              <a:rPr lang="pl-PL" sz="2000" i="1" dirty="0"/>
              <a:t>IKON</a:t>
            </a:r>
            <a:endParaRPr lang="pl-PL" sz="2000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075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56239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Povjerenstvo za izdavačku djelatnost</a:t>
            </a: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63903553-FBCC-E256-A63A-4E7D5A604FBF}"/>
              </a:ext>
            </a:extLst>
          </p:cNvPr>
          <p:cNvSpPr txBox="1"/>
          <p:nvPr/>
        </p:nvSpPr>
        <p:spPr>
          <a:xfrm>
            <a:off x="448574" y="1388852"/>
            <a:ext cx="8031191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600" b="1" dirty="0"/>
              <a:t>Distribucija i prodaja izdanja</a:t>
            </a:r>
            <a:endParaRPr lang="sr-Latn-RS" dirty="0"/>
          </a:p>
          <a:p>
            <a:r>
              <a:rPr lang="hr-HR" sz="2600" dirty="0"/>
              <a:t>U 2021. prodano je 14 naslova — ukupno 55 primjeraka</a:t>
            </a:r>
            <a:endParaRPr lang="hr-HR" sz="2600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hr-HR" sz="2600" dirty="0"/>
              <a:t>Sufinanciranje izdanja čiji je izdavač ili suizdavač Filozofski fakultet u Rijeci</a:t>
            </a:r>
            <a:endParaRPr lang="hr-HR" sz="2600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hr-HR" sz="2600" b="1" dirty="0"/>
              <a:t>Trenutno aktualno</a:t>
            </a:r>
            <a:r>
              <a:rPr lang="hr-HR" sz="2600" dirty="0"/>
              <a:t>:</a:t>
            </a:r>
            <a:endParaRPr lang="hr-HR" sz="2600" dirty="0">
              <a:ea typeface="Calibri"/>
              <a:cs typeface="Calibri"/>
            </a:endParaRPr>
          </a:p>
          <a:p>
            <a:r>
              <a:rPr lang="hr-HR" sz="2400" dirty="0"/>
              <a:t>Redovita nadopuna plana za 2022. godinu (svibanj)</a:t>
            </a:r>
            <a:endParaRPr lang="hr-HR" sz="2400" dirty="0">
              <a:ea typeface="Calibri"/>
              <a:cs typeface="Calibri"/>
            </a:endParaRPr>
          </a:p>
          <a:p>
            <a:r>
              <a:rPr lang="hr-HR" sz="2400" dirty="0"/>
              <a:t>Ministarstvo znanosti i obrazovanja – u tijeku je natječaj za  sufinanciranje časopisa </a:t>
            </a:r>
            <a:endParaRPr lang="hr-HR" sz="2400" dirty="0">
              <a:ea typeface="Calibri"/>
              <a:cs typeface="Calibri"/>
            </a:endParaRPr>
          </a:p>
          <a:p>
            <a:r>
              <a:rPr lang="hr-HR" sz="2400" dirty="0"/>
              <a:t>Izmjene i dopune Pravilnika o izdavačkoj djelatnosti Filozofskoga fakulteta u Rijeci</a:t>
            </a:r>
            <a:endParaRPr lang="hr-HR" sz="2400" dirty="0"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67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56239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Sindikat</a:t>
            </a:r>
            <a:r>
              <a:rPr lang="pl-PL" sz="3000" b="1">
                <a:latin typeface="Calibri"/>
                <a:cs typeface="Calibri"/>
              </a:rPr>
              <a:t> FFRI</a:t>
            </a:r>
            <a:endParaRPr lang="pl-PL" sz="3000" b="1">
              <a:latin typeface="Calibri" panose="020F0502020204030204" pitchFamily="34" charset="0"/>
              <a:cs typeface="Calibri"/>
            </a:endParaRP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9875AA-8477-9BA5-3F05-3736FCA27621}"/>
              </a:ext>
            </a:extLst>
          </p:cNvPr>
          <p:cNvSpPr txBox="1"/>
          <p:nvPr/>
        </p:nvSpPr>
        <p:spPr>
          <a:xfrm>
            <a:off x="949302" y="1717118"/>
            <a:ext cx="7332648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000" b="1" dirty="0">
                <a:ea typeface="+mn-lt"/>
                <a:cs typeface="+mn-lt"/>
              </a:rPr>
              <a:t>Materijalna prava </a:t>
            </a:r>
            <a:r>
              <a:rPr lang="hr-HR" sz="2000" dirty="0"/>
              <a:t>–</a:t>
            </a:r>
            <a:r>
              <a:rPr lang="hr-HR" sz="2000" b="1" dirty="0">
                <a:ea typeface="+mn-lt"/>
                <a:cs typeface="+mn-lt"/>
              </a:rPr>
              <a:t> ostvareno u 2022.:</a:t>
            </a:r>
            <a:endParaRPr lang="hr-HR" sz="2000" dirty="0">
              <a:ea typeface="Calibri"/>
              <a:cs typeface="Calibri"/>
            </a:endParaRPr>
          </a:p>
          <a:p>
            <a:endParaRPr lang="hr-HR" sz="2000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hr-HR" sz="2000" dirty="0">
                <a:ea typeface="+mn-lt"/>
                <a:cs typeface="+mn-lt"/>
              </a:rPr>
              <a:t>Osnovica plaća zaposlenima u javnim i državnim službama povećat će se za 4% od 1. svibnja 2022, no u rujnu se očekuje nastavak pregovora.</a:t>
            </a:r>
            <a:endParaRPr lang="hr-HR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hr-HR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hr-HR" sz="2000" dirty="0">
                <a:ea typeface="+mn-lt"/>
                <a:cs typeface="+mn-lt"/>
              </a:rPr>
              <a:t>Povećanja iznosa sredstava za sistematske zdravstvene preglede s 500 na 1200 kn.</a:t>
            </a:r>
            <a:endParaRPr lang="hr-HR" sz="20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hr-HR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hr-HR" sz="2000" dirty="0">
                <a:ea typeface="+mn-lt"/>
                <a:cs typeface="+mn-lt"/>
              </a:rPr>
              <a:t>Povećanja troška za prijevoz s 1 kn na 1,35 kn plus korektivni mehanizam od 10% u varijanti da se poveća cijena goriva.</a:t>
            </a:r>
            <a:endParaRPr lang="hr-HR" sz="2000" dirty="0">
              <a:ea typeface="Calibri"/>
              <a:cs typeface="Calibri"/>
            </a:endParaRPr>
          </a:p>
          <a:p>
            <a:pPr algn="l"/>
            <a:endParaRPr lang="hr-H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056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56239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Sindikat</a:t>
            </a:r>
            <a:r>
              <a:rPr lang="pl-PL" sz="3000" b="1">
                <a:latin typeface="Calibri"/>
                <a:cs typeface="Calibri"/>
              </a:rPr>
              <a:t> FFRI</a:t>
            </a:r>
            <a:endParaRPr lang="pl-PL" sz="3000" b="1">
              <a:latin typeface="Calibri" panose="020F0502020204030204" pitchFamily="34" charset="0"/>
              <a:cs typeface="Calibri"/>
            </a:endParaRP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E95926-3A06-3FA2-D4A9-4A2804C34586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7A4C4-4549-AD4C-AAE9-09AD2C33B351}"/>
              </a:ext>
            </a:extLst>
          </p:cNvPr>
          <p:cNvSpPr txBox="1"/>
          <p:nvPr/>
        </p:nvSpPr>
        <p:spPr>
          <a:xfrm>
            <a:off x="748621" y="1594967"/>
            <a:ext cx="7969588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000" b="1"/>
              <a:t>Podružnica Filozofskoga fakulteta u Rijeci</a:t>
            </a:r>
            <a:endParaRPr lang="hr-HR" sz="2000" b="1">
              <a:ea typeface="Calibri"/>
              <a:cs typeface="Calibri"/>
            </a:endParaRPr>
          </a:p>
          <a:p>
            <a:endParaRPr lang="hr-HR" sz="2000" b="1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hr-HR" sz="2000"/>
              <a:t>U prosincu 2021. isplaćeni bonovi članovima Sindikata u iznosu od 400 kn</a:t>
            </a:r>
            <a:endParaRPr lang="hr-HR" sz="20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hr-HR" sz="2000"/>
              <a:t>Djelomično sufinanciranje sudjelovanja na sportskim igrama </a:t>
            </a:r>
            <a:endParaRPr lang="hr-HR" sz="2000">
              <a:ea typeface="Calibri"/>
              <a:cs typeface="Calibri"/>
            </a:endParaRPr>
          </a:p>
          <a:p>
            <a:endParaRPr lang="hr-HR" sz="1400">
              <a:ea typeface="Calibri"/>
              <a:cs typeface="Calibri"/>
            </a:endParaRPr>
          </a:p>
          <a:p>
            <a:r>
              <a:rPr lang="hr-HR" sz="2000" b="1"/>
              <a:t>Neke od pogodnosti članstva</a:t>
            </a:r>
            <a:endParaRPr lang="hr-HR" sz="2000" b="1">
              <a:ea typeface="Calibri"/>
              <a:cs typeface="Calibri"/>
            </a:endParaRPr>
          </a:p>
          <a:p>
            <a:endParaRPr lang="hr-HR" sz="2000" b="1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hr-HR" sz="2000"/>
              <a:t>Besplatna pravna pomoć (radno pravo)</a:t>
            </a:r>
            <a:endParaRPr lang="hr-HR" sz="20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hr-HR" sz="2000"/>
              <a:t>Fond solidarnosti</a:t>
            </a:r>
            <a:endParaRPr lang="hr-HR" sz="20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hr-HR" sz="2000"/>
              <a:t>Pozajmice članovima (4.000, 7.000, 10.000 i 15.000 kn)</a:t>
            </a:r>
            <a:endParaRPr lang="hr-HR" sz="20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hr-HR" sz="2000"/>
              <a:t>Stipendije i pomoći djeci umrlih članova NSZVO-a</a:t>
            </a:r>
            <a:endParaRPr lang="hr-HR" sz="20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hr-HR" sz="2000" b="1"/>
              <a:t>Novo: </a:t>
            </a:r>
            <a:r>
              <a:rPr lang="hr-HR" sz="2000"/>
              <a:t>sponzoriranje izdavanja knjiga članovima Sindikata</a:t>
            </a:r>
            <a:endParaRPr lang="hr-HR" sz="20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hr-HR" sz="2000"/>
              <a:t>Više na: https://www.nsz.hr/prednosti-clanstva/</a:t>
            </a:r>
            <a:endParaRPr lang="hr-HR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59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56239"/>
            <a:ext cx="9144000" cy="146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Sindikat</a:t>
            </a:r>
            <a:r>
              <a:rPr lang="pl-PL" sz="3000" b="1">
                <a:latin typeface="Calibri"/>
                <a:cs typeface="Calibri"/>
              </a:rPr>
              <a:t> FFRI</a:t>
            </a:r>
            <a:endParaRPr lang="pl-PL" sz="3000" b="1">
              <a:latin typeface="Calibri" panose="020F0502020204030204" pitchFamily="34" charset="0"/>
              <a:cs typeface="Calibri"/>
            </a:endParaRP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075699-C3CB-F420-5FD9-2EEDCC59FCFA}"/>
              </a:ext>
            </a:extLst>
          </p:cNvPr>
          <p:cNvSpPr txBox="1"/>
          <p:nvPr/>
        </p:nvSpPr>
        <p:spPr>
          <a:xfrm>
            <a:off x="652645" y="1629867"/>
            <a:ext cx="7891062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000" b="1" dirty="0">
                <a:ea typeface="Calibri"/>
                <a:cs typeface="Calibri"/>
              </a:rPr>
              <a:t>Problemi s kojima se suočavamo:</a:t>
            </a:r>
            <a:endParaRPr lang="hr-HR" sz="2000" b="1" dirty="0"/>
          </a:p>
          <a:p>
            <a:endParaRPr lang="hr-HR" sz="2800" dirty="0"/>
          </a:p>
          <a:p>
            <a:pPr marL="457200" indent="-457200">
              <a:buFont typeface="Arial"/>
              <a:buChar char="•"/>
            </a:pPr>
            <a:r>
              <a:rPr lang="hr-HR" sz="2000" dirty="0"/>
              <a:t>Trend povećanja broja studijskih programa i broja projekata iz kompetitivnih izvora koji je i zadan strategijom FFRI-a (2021–2026) dosad nije bio adekvatno praćen povećanjem administrativne podrške.</a:t>
            </a:r>
            <a:endParaRPr lang="en-US" sz="2000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hr-HR" sz="2000" dirty="0"/>
          </a:p>
          <a:p>
            <a:pPr marL="457200" indent="-457200">
              <a:buFont typeface="Arial"/>
              <a:buChar char="•"/>
            </a:pPr>
            <a:r>
              <a:rPr lang="hr-HR" sz="2000" dirty="0"/>
              <a:t>Problemi vrednovanja povećanog i dodatnog rada, posebno stručnih službi.</a:t>
            </a:r>
            <a:endParaRPr lang="hr-HR" sz="2000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hr-HR" sz="2000" dirty="0"/>
          </a:p>
          <a:p>
            <a:pPr marL="457200" indent="-457200">
              <a:buFont typeface="Arial"/>
              <a:buChar char="•"/>
            </a:pPr>
            <a:r>
              <a:rPr lang="hr-HR" sz="2000" dirty="0"/>
              <a:t>Projektno se financiranje također suočava s problemom nejednakih plaća i drugih materijalnih prava asistenata, </a:t>
            </a:r>
            <a:r>
              <a:rPr lang="hr-HR" sz="2000" dirty="0" err="1"/>
              <a:t>poslijedoktoranada</a:t>
            </a:r>
            <a:r>
              <a:rPr lang="hr-HR" sz="2000" dirty="0"/>
              <a:t> i drugih osoba zaposlenih na projektima.</a:t>
            </a:r>
            <a:endParaRPr lang="hr-HR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49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35496" y="714690"/>
            <a:ext cx="9144000" cy="4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 anchor="ctr">
            <a:spAutoFit/>
          </a:bodyPr>
          <a:lstStyle/>
          <a:p>
            <a:pPr algn="ctr"/>
            <a:endParaRPr lang="hr-HR" sz="3000" b="1" dirty="0">
              <a:latin typeface="Calibri" panose="020F050202020403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B35E5B9-9CFD-52B8-3FC9-AFC189E151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62" y="1810870"/>
            <a:ext cx="2314795" cy="4132730"/>
          </a:xfrm>
          <a:prstGeom prst="rect">
            <a:avLst/>
          </a:prstGeom>
          <a:effectLst/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7C56BA7-3983-68BE-A6D5-DA4A65FA63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518" y="2357521"/>
            <a:ext cx="5387787" cy="25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48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3B71-A7CD-53B1-4165-2772D1CC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241"/>
            <a:ext cx="8229600" cy="1143000"/>
          </a:xfrm>
        </p:spPr>
        <p:txBody>
          <a:bodyPr>
            <a:normAutofit/>
          </a:bodyPr>
          <a:lstStyle/>
          <a:p>
            <a:r>
              <a:rPr lang="hr-HR" sz="3000" b="1" dirty="0">
                <a:ea typeface="Calibri"/>
                <a:cs typeface="Calibri"/>
              </a:rPr>
              <a:t>Sindikat</a:t>
            </a:r>
            <a:r>
              <a:rPr lang="pl-PL" sz="3000" b="1" dirty="0">
                <a:ea typeface="Calibri"/>
                <a:cs typeface="Calibri"/>
              </a:rPr>
              <a:t> FFRI-a</a:t>
            </a:r>
            <a:endParaRPr lang="en-US" sz="3000" dirty="0">
              <a:ea typeface="+mj-lt"/>
              <a:cs typeface="+mj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695D-ADE7-BFEA-A3BB-9AD49F8EF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857" y="1425697"/>
            <a:ext cx="7932943" cy="470046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hr-HR" sz="2000" b="1" dirty="0">
                <a:ea typeface="+mn-lt"/>
                <a:cs typeface="+mn-lt"/>
              </a:rPr>
              <a:t>Nacrt novoga Zakona o znanstvenoj djelatnosti i visokom obrazovanju</a:t>
            </a:r>
          </a:p>
          <a:p>
            <a:pPr marL="0" indent="0">
              <a:buNone/>
            </a:pPr>
            <a:endParaRPr lang="hr-HR" sz="2000" b="1" dirty="0">
              <a:ea typeface="Calibri"/>
              <a:cs typeface="Calibri"/>
            </a:endParaRPr>
          </a:p>
          <a:p>
            <a:r>
              <a:rPr lang="hr-HR" sz="2000" dirty="0">
                <a:ea typeface="+mn-lt"/>
                <a:cs typeface="+mn-lt"/>
              </a:rPr>
              <a:t>Sažet pregled i komentari najvažnijih promjena (verzija iz ožujka 2022): </a:t>
            </a:r>
            <a:r>
              <a:rPr lang="hr-HR" sz="2000" dirty="0">
                <a:ea typeface="+mn-lt"/>
                <a:cs typeface="+mn-lt"/>
                <a:hlinkClick r:id="rId2"/>
              </a:rPr>
              <a:t>https://www.nsz.hr/analize-i-istrazivanja/programski-dokumenti-i-analize/nacrt-zzdvo-verzija-ozujak-2022-sazeti-pregled-najvaznijih-promjena/</a:t>
            </a:r>
            <a:endParaRPr lang="hr-HR" sz="2000" dirty="0">
              <a:ea typeface="+mn-lt"/>
              <a:cs typeface="+mn-lt"/>
            </a:endParaRPr>
          </a:p>
          <a:p>
            <a:endParaRPr lang="hr-HR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hr-HR" sz="2000" b="1" dirty="0">
                <a:ea typeface="Calibri"/>
                <a:cs typeface="Calibri"/>
              </a:rPr>
              <a:t>Neki od komentara:</a:t>
            </a:r>
          </a:p>
          <a:p>
            <a:r>
              <a:rPr lang="hr-HR" sz="2000" dirty="0">
                <a:ea typeface="+mn-lt"/>
                <a:cs typeface="+mn-lt"/>
              </a:rPr>
              <a:t>Nužno je ugraditi u Zakon pravo na štrajk zbog kršenja akademskih sloboda i prava.</a:t>
            </a:r>
          </a:p>
          <a:p>
            <a:r>
              <a:rPr lang="hr-HR" sz="2000" dirty="0">
                <a:ea typeface="Calibri"/>
                <a:cs typeface="Calibri"/>
              </a:rPr>
              <a:t>Regulacija stručnog rada za tržište </a:t>
            </a:r>
            <a:r>
              <a:rPr lang="hr-HR" sz="1800" dirty="0"/>
              <a:t>–</a:t>
            </a:r>
            <a:r>
              <a:rPr lang="hr-HR" sz="2000" dirty="0">
                <a:ea typeface="Calibri"/>
                <a:cs typeface="Calibri"/>
              </a:rPr>
              <a:t> k</a:t>
            </a:r>
            <a:r>
              <a:rPr lang="hr-HR" sz="2000" dirty="0">
                <a:ea typeface="+mn-lt"/>
                <a:cs typeface="+mn-lt"/>
              </a:rPr>
              <a:t>oji je i kakav rad za tržište poželjan, potreban i dopušten na sveučilištu i javnim institutima, a koji na veleučilištima, koji to nije te kako se taj rad može plaćati.</a:t>
            </a:r>
          </a:p>
          <a:p>
            <a:r>
              <a:rPr lang="hr-HR" sz="2000" dirty="0">
                <a:ea typeface="+mn-lt"/>
                <a:cs typeface="+mn-lt"/>
              </a:rPr>
              <a:t>Regulirati radno-pravna pitanja kreativnog i visokostručnog rada u tom Zakonu.</a:t>
            </a:r>
          </a:p>
          <a:p>
            <a:r>
              <a:rPr lang="hr-HR" sz="2000" dirty="0">
                <a:ea typeface="Calibri"/>
                <a:cs typeface="Calibri"/>
              </a:rPr>
              <a:t>Programski ugovori </a:t>
            </a:r>
            <a:r>
              <a:rPr lang="hr-HR" sz="1800" dirty="0"/>
              <a:t>– </a:t>
            </a:r>
            <a:r>
              <a:rPr lang="hr-HR" sz="2000" dirty="0">
                <a:ea typeface="+mn-lt"/>
                <a:cs typeface="+mn-lt"/>
              </a:rPr>
              <a:t>ugraditi zaštitnu odredbu vezanu uz plaće i materijalna prava zaposlenih koja su sastavni dio osnovne proračunske komponente.</a:t>
            </a:r>
            <a:endParaRPr lang="hr-HR" sz="2000" dirty="0">
              <a:ea typeface="Calibri"/>
              <a:cs typeface="Calibri"/>
            </a:endParaRPr>
          </a:p>
          <a:p>
            <a:r>
              <a:rPr lang="hr-HR" sz="2000" dirty="0">
                <a:ea typeface="Calibri"/>
                <a:cs typeface="Calibri"/>
              </a:rPr>
              <a:t>Asistenti </a:t>
            </a:r>
            <a:r>
              <a:rPr lang="hr-HR" sz="1800" dirty="0"/>
              <a:t>–</a:t>
            </a:r>
            <a:r>
              <a:rPr lang="hr-HR" sz="2000" dirty="0">
                <a:ea typeface="Calibri"/>
                <a:cs typeface="Calibri"/>
              </a:rPr>
              <a:t> </a:t>
            </a:r>
            <a:r>
              <a:rPr lang="hr-HR" sz="2000" dirty="0">
                <a:ea typeface="+mn-lt"/>
                <a:cs typeface="+mn-lt"/>
              </a:rPr>
              <a:t>propisati minimalno trajanje ugovora o radu, što bi omogućilo normalno stjecanje doktorata kao temeljnog zahtjeva i svrhe toga radnog mjesta (primjerice minimalno četiri, najdulje šest godina).</a:t>
            </a:r>
            <a:endParaRPr lang="hr-HR" sz="2000" dirty="0">
              <a:ea typeface="Calibri"/>
              <a:cs typeface="Calibri"/>
            </a:endParaRPr>
          </a:p>
          <a:p>
            <a:endParaRPr lang="hr-HR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128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1540" y="1340768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b="1">
              <a:latin typeface="Calibri" panose="020F0502020204030204" pitchFamily="34" charset="0"/>
            </a:endParaRPr>
          </a:p>
          <a:p>
            <a:endParaRPr lang="hr-HR">
              <a:latin typeface="Calibri" panose="020F0502020204030204" pitchFamily="34" charset="0"/>
            </a:endParaRPr>
          </a:p>
          <a:p>
            <a:pPr algn="just"/>
            <a:endParaRPr lang="vi-VN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476672"/>
            <a:ext cx="9144000" cy="9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r>
              <a:rPr lang="hr-HR" sz="3000" b="1" dirty="0">
                <a:latin typeface="Calibri"/>
                <a:cs typeface="Calibri"/>
              </a:rPr>
              <a:t>Nagrade i imenovanja koja su provele vanjske institucije i tijela (svibanj 2021–svibanj 2022)</a:t>
            </a:r>
            <a:endParaRPr lang="hr-HR" sz="3000" b="1" dirty="0"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3D34F0C8-A501-8EE5-B503-7EBB5BB4646C}"/>
              </a:ext>
            </a:extLst>
          </p:cNvPr>
          <p:cNvSpPr txBox="1"/>
          <p:nvPr/>
        </p:nvSpPr>
        <p:spPr>
          <a:xfrm>
            <a:off x="824400" y="1166400"/>
            <a:ext cx="7351199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1600" dirty="0">
              <a:ea typeface="+mn-lt"/>
              <a:cs typeface="+mn-lt"/>
            </a:endParaRPr>
          </a:p>
          <a:p>
            <a:endParaRPr lang="hr-HR" sz="1600" dirty="0">
              <a:ea typeface="+mn-lt"/>
              <a:cs typeface="+mn-lt"/>
            </a:endParaRPr>
          </a:p>
          <a:p>
            <a:r>
              <a:rPr lang="hr-HR" sz="1600" dirty="0">
                <a:ea typeface="+mn-lt"/>
                <a:cs typeface="+mn-lt"/>
              </a:rPr>
              <a:t>Dodjela počasnog zvanja </a:t>
            </a:r>
            <a:r>
              <a:rPr lang="hr-HR" sz="1600" i="1" dirty="0" err="1">
                <a:ea typeface="+mn-lt"/>
                <a:cs typeface="+mn-lt"/>
              </a:rPr>
              <a:t>professor</a:t>
            </a:r>
            <a:r>
              <a:rPr lang="hr-HR" sz="1600" i="1" dirty="0">
                <a:ea typeface="+mn-lt"/>
                <a:cs typeface="+mn-lt"/>
              </a:rPr>
              <a:t> </a:t>
            </a:r>
            <a:r>
              <a:rPr lang="hr-HR" sz="1600" i="1" dirty="0" err="1">
                <a:ea typeface="+mn-lt"/>
                <a:cs typeface="+mn-lt"/>
              </a:rPr>
              <a:t>emeritus</a:t>
            </a:r>
            <a:r>
              <a:rPr lang="hr-HR" sz="1600" i="1" dirty="0">
                <a:ea typeface="+mn-lt"/>
                <a:cs typeface="+mn-lt"/>
              </a:rPr>
              <a:t> </a:t>
            </a:r>
            <a:r>
              <a:rPr lang="hr-HR" sz="1600" dirty="0">
                <a:ea typeface="+mn-lt"/>
                <a:cs typeface="+mn-lt"/>
              </a:rPr>
              <a:t>Sveučilišta u Rijeci </a:t>
            </a:r>
            <a:endParaRPr lang="hr-HR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+mn-lt"/>
                <a:cs typeface="+mn-lt"/>
              </a:rPr>
              <a:t>prof. dr. sc. Diana Stolac – </a:t>
            </a:r>
            <a:r>
              <a:rPr lang="hr-HR" sz="1600" b="1" i="1" dirty="0" err="1">
                <a:ea typeface="+mn-lt"/>
                <a:cs typeface="+mn-lt"/>
              </a:rPr>
              <a:t>professor</a:t>
            </a:r>
            <a:r>
              <a:rPr lang="hr-HR" sz="1600" b="1" i="1" dirty="0">
                <a:ea typeface="+mn-lt"/>
                <a:cs typeface="+mn-lt"/>
              </a:rPr>
              <a:t> </a:t>
            </a:r>
            <a:r>
              <a:rPr lang="hr-HR" sz="1600" b="1" i="1" dirty="0" err="1">
                <a:ea typeface="+mn-lt"/>
                <a:cs typeface="+mn-lt"/>
              </a:rPr>
              <a:t>emeritus</a:t>
            </a:r>
            <a:r>
              <a:rPr lang="hr-HR" sz="1600" b="1" i="1" dirty="0">
                <a:ea typeface="+mn-lt"/>
                <a:cs typeface="+mn-lt"/>
              </a:rPr>
              <a:t> </a:t>
            </a:r>
            <a:endParaRPr lang="hr-HR" sz="1600" i="1" dirty="0">
              <a:ea typeface="Calibri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endParaRPr lang="hr-HR" sz="1600" b="1" dirty="0">
              <a:ea typeface="Calibri"/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Dodjela </a:t>
            </a:r>
            <a:r>
              <a:rPr lang="hr-HR" sz="1600" dirty="0" err="1">
                <a:ea typeface="+mn-lt"/>
                <a:cs typeface="+mn-lt"/>
              </a:rPr>
              <a:t>počasnong</a:t>
            </a:r>
            <a:r>
              <a:rPr lang="hr-HR" sz="1600" dirty="0">
                <a:ea typeface="+mn-lt"/>
                <a:cs typeface="+mn-lt"/>
              </a:rPr>
              <a:t> priznanja </a:t>
            </a:r>
            <a:r>
              <a:rPr lang="hr-HR" sz="1600" i="1" dirty="0" err="1">
                <a:ea typeface="+mn-lt"/>
                <a:cs typeface="+mn-lt"/>
              </a:rPr>
              <a:t>honoris</a:t>
            </a:r>
            <a:r>
              <a:rPr lang="hr-HR" sz="1600" i="1" dirty="0">
                <a:ea typeface="+mn-lt"/>
                <a:cs typeface="+mn-lt"/>
              </a:rPr>
              <a:t> </a:t>
            </a:r>
            <a:r>
              <a:rPr lang="hr-HR" sz="1600" i="1" dirty="0" err="1">
                <a:ea typeface="+mn-lt"/>
                <a:cs typeface="+mn-lt"/>
              </a:rPr>
              <a:t>professor</a:t>
            </a:r>
            <a:r>
              <a:rPr lang="hr-HR" sz="1600" dirty="0">
                <a:ea typeface="+mn-lt"/>
                <a:cs typeface="+mn-lt"/>
              </a:rPr>
              <a:t> (počasni profesor) Sveučilišta u Rijeci</a:t>
            </a:r>
            <a:endParaRPr lang="hr-HR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+mn-lt"/>
                <a:cs typeface="+mn-lt"/>
              </a:rPr>
              <a:t>Nenad Ivić, red. prof. u miru</a:t>
            </a:r>
            <a:endParaRPr lang="hr-HR" b="1" dirty="0">
              <a:cs typeface="Calibri"/>
            </a:endParaRPr>
          </a:p>
          <a:p>
            <a:endParaRPr lang="hr-HR" b="1" dirty="0">
              <a:ea typeface="Calibri"/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3. nagrada za znanstvenu izvrsnost u projektnim aktivnostima u kategoriji humanističkih znanosti Sveučilišta u Rijeci</a:t>
            </a:r>
            <a:endParaRPr lang="hr-HR" sz="1600" dirty="0"/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cs typeface="Calibri"/>
              </a:rPr>
              <a:t>prof. dr. sc. Sanja Zubčić</a:t>
            </a:r>
            <a:endParaRPr lang="hr-HR" dirty="0">
              <a:cs typeface="Calibri"/>
            </a:endParaRPr>
          </a:p>
          <a:p>
            <a:endParaRPr lang="hr-HR" dirty="0">
              <a:ea typeface="Calibri"/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3. nagrada za znanstvenu izvrsnost u projektnim aktivnostima u kategoriji humanističkih znanosti Sveučilišta u Rijeci</a:t>
            </a:r>
            <a:endParaRPr lang="hr-HR" sz="1600" dirty="0"/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cs typeface="Calibri"/>
              </a:rPr>
              <a:t>prof. dr. sc. Diana Stolac – </a:t>
            </a:r>
            <a:r>
              <a:rPr lang="hr-HR" sz="1600" b="1" dirty="0" err="1">
                <a:cs typeface="Calibri"/>
              </a:rPr>
              <a:t>professor</a:t>
            </a:r>
            <a:r>
              <a:rPr lang="hr-HR" sz="1600" b="1" dirty="0">
                <a:cs typeface="Calibri"/>
              </a:rPr>
              <a:t> </a:t>
            </a:r>
            <a:r>
              <a:rPr lang="hr-HR" sz="1600" b="1" dirty="0" err="1">
                <a:cs typeface="Calibri"/>
              </a:rPr>
              <a:t>emeritus</a:t>
            </a:r>
            <a:endParaRPr lang="hr-HR" sz="1600" dirty="0">
              <a:cs typeface="Calibri"/>
            </a:endParaRPr>
          </a:p>
          <a:p>
            <a:endParaRPr lang="hr-HR" b="1" dirty="0">
              <a:ea typeface="Calibri"/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Zahvalnica rektorice Sveučilišta u Rijeci za doprinos strateškome razvoju Sveučilišta u Rijeci i promicanju ideje Sveučilišta</a:t>
            </a:r>
            <a:endParaRPr lang="hr-HR" dirty="0"/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Calibri"/>
                <a:cs typeface="Calibri"/>
              </a:rPr>
              <a:t>prof. dr. sc. Zoran Sušanj</a:t>
            </a:r>
          </a:p>
          <a:p>
            <a:endParaRPr lang="hr-HR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668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1540" y="1340768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b="1">
              <a:latin typeface="Calibri" panose="020F0502020204030204" pitchFamily="34" charset="0"/>
            </a:endParaRPr>
          </a:p>
          <a:p>
            <a:endParaRPr lang="hr-HR">
              <a:latin typeface="Calibri" panose="020F0502020204030204" pitchFamily="34" charset="0"/>
            </a:endParaRPr>
          </a:p>
          <a:p>
            <a:pPr algn="just"/>
            <a:endParaRPr lang="vi-VN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707504"/>
            <a:ext cx="9144000" cy="9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r>
              <a:rPr lang="hr-HR" sz="3000" b="1" dirty="0">
                <a:cs typeface="Calibri"/>
              </a:rPr>
              <a:t>Nagrade i imenovanja koja su provele vanjske institucije i tijela (svibanj 2021–svibanj 2022)</a:t>
            </a:r>
            <a:endParaRPr lang="hr-HR" sz="3000" b="1" dirty="0"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3D34F0C8-A501-8EE5-B503-7EBB5BB4646C}"/>
              </a:ext>
            </a:extLst>
          </p:cNvPr>
          <p:cNvSpPr txBox="1"/>
          <p:nvPr/>
        </p:nvSpPr>
        <p:spPr>
          <a:xfrm>
            <a:off x="824400" y="1166400"/>
            <a:ext cx="7351199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1600" dirty="0">
              <a:ea typeface="+mn-lt"/>
              <a:cs typeface="+mn-lt"/>
            </a:endParaRPr>
          </a:p>
          <a:p>
            <a:endParaRPr lang="hr-HR" sz="1600" dirty="0">
              <a:ea typeface="+mn-lt"/>
              <a:cs typeface="+mn-lt"/>
            </a:endParaRPr>
          </a:p>
          <a:p>
            <a:endParaRPr lang="hr-HR" sz="1600" dirty="0">
              <a:ea typeface="+mn-lt"/>
              <a:cs typeface="+mn-lt"/>
            </a:endParaRPr>
          </a:p>
          <a:p>
            <a:r>
              <a:rPr lang="hr-HR" sz="1600" dirty="0">
                <a:ea typeface="+mn-lt"/>
                <a:cs typeface="+mn-lt"/>
              </a:rPr>
              <a:t>Priznanje za znanstveni doprinos razvoju obrazovanja odraslih Agencije za strukovno obrazovanje i obrazovanje odraslih </a:t>
            </a:r>
            <a:endParaRPr lang="sr-Latn-R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+mn-lt"/>
                <a:cs typeface="+mn-lt"/>
              </a:rPr>
              <a:t>prof. dr. sc. Anita Zovko</a:t>
            </a:r>
          </a:p>
          <a:p>
            <a:endParaRPr lang="hr-HR" sz="1600" dirty="0">
              <a:ea typeface="+mn-lt"/>
              <a:cs typeface="+mn-lt"/>
            </a:endParaRPr>
          </a:p>
          <a:p>
            <a:endParaRPr lang="hr-HR" sz="1600" dirty="0">
              <a:ea typeface="+mn-lt"/>
              <a:cs typeface="+mn-lt"/>
            </a:endParaRPr>
          </a:p>
          <a:p>
            <a:r>
              <a:rPr lang="hr-HR" sz="1600" dirty="0">
                <a:ea typeface="+mn-lt"/>
                <a:cs typeface="+mn-lt"/>
              </a:rPr>
              <a:t>Godišnja</a:t>
            </a:r>
            <a:r>
              <a:rPr lang="hr-HR" sz="1600" dirty="0">
                <a:ea typeface="Calibri"/>
                <a:cs typeface="Calibri"/>
              </a:rPr>
              <a:t> nagrada Hrvatskoga akademskog sportskog saveza u kategoriji </a:t>
            </a:r>
            <a:r>
              <a:rPr lang="hr-HR" sz="1600" i="1" dirty="0">
                <a:ea typeface="Calibri"/>
                <a:cs typeface="Calibri"/>
              </a:rPr>
              <a:t>Nastavnik tjelesne i zdravstvene kulture</a:t>
            </a:r>
            <a:r>
              <a:rPr lang="hr-HR" sz="1600" dirty="0">
                <a:ea typeface="Calibri"/>
                <a:cs typeface="Calibri"/>
              </a:rPr>
              <a:t> u sustavu visokog obrazovanja</a:t>
            </a:r>
            <a:endParaRPr lang="hr-HR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Calibri"/>
                <a:cs typeface="Calibri"/>
              </a:rPr>
              <a:t>Veno Đonlić, prof. </a:t>
            </a:r>
          </a:p>
          <a:p>
            <a:pPr marL="285750" indent="-285750">
              <a:buFont typeface="Arial"/>
              <a:buChar char="•"/>
            </a:pPr>
            <a:endParaRPr lang="hr-HR" sz="1600" b="1" dirty="0">
              <a:ea typeface="Calibri"/>
              <a:cs typeface="Calibri"/>
            </a:endParaRPr>
          </a:p>
          <a:p>
            <a:endParaRPr lang="hr-HR" sz="1600" b="1" dirty="0">
              <a:ea typeface="Calibri"/>
              <a:cs typeface="Calibri"/>
            </a:endParaRPr>
          </a:p>
          <a:p>
            <a:r>
              <a:rPr lang="hr-HR" sz="1600" dirty="0">
                <a:ea typeface="Calibri"/>
                <a:cs typeface="Calibri"/>
              </a:rPr>
              <a:t>Dobitnica Rektorove nagrade za izvrsnost u ak. god. 2021/2022.</a:t>
            </a:r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cs typeface="Calibri"/>
              </a:rPr>
              <a:t>Lucija Tomac, studentica Jednopredmetnog diplomskog studija pedagogije</a:t>
            </a:r>
          </a:p>
          <a:p>
            <a:endParaRPr lang="hr-HR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hr-HR" sz="1600" b="1" dirty="0">
              <a:ea typeface="Calibri"/>
              <a:cs typeface="Calibri"/>
            </a:endParaRPr>
          </a:p>
          <a:p>
            <a:endParaRPr lang="hr-HR" sz="1600" b="1" dirty="0">
              <a:ea typeface="Calibri"/>
              <a:cs typeface="Calibri"/>
            </a:endParaRPr>
          </a:p>
          <a:p>
            <a:pPr>
              <a:buFont typeface="Arial"/>
            </a:pPr>
            <a:endParaRPr lang="hr-HR" sz="1600" b="1" dirty="0">
              <a:ea typeface="Calibri"/>
              <a:cs typeface="Calibri"/>
            </a:endParaRPr>
          </a:p>
          <a:p>
            <a:endParaRPr lang="hr-HR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973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1540" y="1340768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b="1">
              <a:latin typeface="Calibri" panose="020F0502020204030204" pitchFamily="34" charset="0"/>
            </a:endParaRPr>
          </a:p>
          <a:p>
            <a:endParaRPr lang="hr-HR">
              <a:latin typeface="Calibri" panose="020F0502020204030204" pitchFamily="34" charset="0"/>
            </a:endParaRPr>
          </a:p>
          <a:p>
            <a:pPr algn="just"/>
            <a:endParaRPr lang="vi-VN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245840"/>
            <a:ext cx="9144000" cy="9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r>
              <a:rPr lang="hr-HR" sz="3000" b="1" dirty="0">
                <a:cs typeface="Calibri"/>
              </a:rPr>
              <a:t>Nagrade i imenovanja koja su provele vanjske institucije i tijela (svibanj 2021–svibanj 2022)</a:t>
            </a:r>
            <a:endParaRPr lang="hr-HR" sz="3000" b="1" dirty="0"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3D34F0C8-A501-8EE5-B503-7EBB5BB4646C}"/>
              </a:ext>
            </a:extLst>
          </p:cNvPr>
          <p:cNvSpPr txBox="1"/>
          <p:nvPr/>
        </p:nvSpPr>
        <p:spPr>
          <a:xfrm>
            <a:off x="824400" y="1166400"/>
            <a:ext cx="7351199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1600" b="1" dirty="0">
              <a:ea typeface="+mn-lt"/>
              <a:cs typeface="+mn-lt"/>
            </a:endParaRPr>
          </a:p>
          <a:p>
            <a:r>
              <a:rPr lang="hr-HR" sz="1600" b="1" dirty="0">
                <a:ea typeface="+mn-lt"/>
                <a:cs typeface="+mn-lt"/>
              </a:rPr>
              <a:t>IMENOVANJA</a:t>
            </a:r>
            <a:endParaRPr lang="sr-Latn-RS" sz="1600" dirty="0"/>
          </a:p>
          <a:p>
            <a:endParaRPr lang="hr-HR" b="1" dirty="0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</a:rPr>
              <a:t>H</a:t>
            </a:r>
            <a:r>
              <a:rPr lang="hr-HR" sz="1600" dirty="0">
                <a:ea typeface="+mn-lt"/>
                <a:cs typeface="+mn-lt"/>
              </a:rPr>
              <a:t>rvatski član Upravnog odbora u projektu </a:t>
            </a:r>
            <a:r>
              <a:rPr lang="hr-HR" sz="1600" i="1" dirty="0">
                <a:ea typeface="+mn-lt"/>
                <a:cs typeface="+mn-lt"/>
              </a:rPr>
              <a:t>COST</a:t>
            </a:r>
            <a:r>
              <a:rPr lang="hr-HR" sz="1600" dirty="0">
                <a:ea typeface="+mn-lt"/>
                <a:cs typeface="+mn-lt"/>
              </a:rPr>
              <a:t> (</a:t>
            </a:r>
            <a:r>
              <a:rPr lang="en-US" sz="1600" i="1" dirty="0">
                <a:ea typeface="+mn-lt"/>
                <a:cs typeface="+mn-lt"/>
              </a:rPr>
              <a:t>European Cooperation in Science and Technology</a:t>
            </a:r>
            <a:r>
              <a:rPr lang="hr-HR" sz="1600" dirty="0">
                <a:ea typeface="+mn-lt"/>
                <a:cs typeface="+mn-lt"/>
              </a:rPr>
              <a:t>) "</a:t>
            </a:r>
            <a:r>
              <a:rPr lang="en-US" sz="1600" dirty="0">
                <a:ea typeface="+mn-lt"/>
                <a:cs typeface="+mn-lt"/>
              </a:rPr>
              <a:t>CA20115 - European network on international student mobility: connecting research and practice"</a:t>
            </a:r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Calibri"/>
                <a:cs typeface="Calibri"/>
              </a:rPr>
              <a:t>izv. prof. dr. sc. Irena Vodopija-Krstanović</a:t>
            </a:r>
            <a:endParaRPr lang="hr-HR" sz="1600" dirty="0">
              <a:ea typeface="Calibri"/>
              <a:cs typeface="Calibri"/>
            </a:endParaRPr>
          </a:p>
          <a:p>
            <a:endParaRPr lang="hr-HR" sz="1600" b="1" dirty="0">
              <a:ea typeface="Calibri"/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Predstavnica RH-a u sastavu programskog odbora za istraživanje i inovacije – </a:t>
            </a:r>
            <a:r>
              <a:rPr lang="hr-HR" sz="1600" i="1" dirty="0">
                <a:ea typeface="+mn-lt"/>
                <a:cs typeface="+mn-lt"/>
              </a:rPr>
              <a:t>Obzor Europa </a:t>
            </a:r>
            <a:endParaRPr lang="hr-HR" i="1" dirty="0"/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+mn-lt"/>
                <a:cs typeface="+mn-lt"/>
              </a:rPr>
              <a:t>prof. dr. sc. Marina Vicelja-Matijašić</a:t>
            </a:r>
            <a:endParaRPr lang="hr-HR" b="1" dirty="0">
              <a:ea typeface="Calibri"/>
              <a:cs typeface="Calibri"/>
            </a:endParaRPr>
          </a:p>
          <a:p>
            <a:endParaRPr lang="hr-HR" sz="1600" b="1" dirty="0">
              <a:ea typeface="Calibri"/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Hrvatski član upravnog odbora (</a:t>
            </a:r>
            <a:r>
              <a:rPr lang="hr-HR" sz="1600" i="1" dirty="0">
                <a:ea typeface="+mn-lt"/>
                <a:cs typeface="+mn-lt"/>
              </a:rPr>
              <a:t>MC </a:t>
            </a:r>
            <a:r>
              <a:rPr lang="hr-HR" sz="1600" i="1" dirty="0" err="1">
                <a:ea typeface="+mn-lt"/>
                <a:cs typeface="+mn-lt"/>
              </a:rPr>
              <a:t>member</a:t>
            </a:r>
            <a:r>
              <a:rPr lang="hr-HR" sz="1600" dirty="0">
                <a:ea typeface="+mn-lt"/>
                <a:cs typeface="+mn-lt"/>
              </a:rPr>
              <a:t>) za projekt </a:t>
            </a:r>
            <a:r>
              <a:rPr lang="hr-HR" sz="1600" i="1" dirty="0">
                <a:ea typeface="+mn-lt"/>
                <a:cs typeface="+mn-lt"/>
              </a:rPr>
              <a:t>COST</a:t>
            </a:r>
            <a:r>
              <a:rPr lang="hr-HR" sz="1600" dirty="0">
                <a:ea typeface="+mn-lt"/>
                <a:cs typeface="+mn-lt"/>
              </a:rPr>
              <a:t> "CA20105 - </a:t>
            </a:r>
            <a:r>
              <a:rPr lang="hr-HR" sz="1600" dirty="0" err="1">
                <a:ea typeface="+mn-lt"/>
                <a:cs typeface="+mn-lt"/>
              </a:rPr>
              <a:t>Slow</a:t>
            </a:r>
            <a:r>
              <a:rPr lang="hr-HR" sz="1600" dirty="0">
                <a:ea typeface="+mn-lt"/>
                <a:cs typeface="+mn-lt"/>
              </a:rPr>
              <a:t> </a:t>
            </a:r>
            <a:r>
              <a:rPr lang="hr-HR" sz="1600" dirty="0" err="1">
                <a:ea typeface="+mn-lt"/>
                <a:cs typeface="+mn-lt"/>
              </a:rPr>
              <a:t>Memory</a:t>
            </a:r>
            <a:r>
              <a:rPr lang="hr-HR" sz="1600" dirty="0">
                <a:ea typeface="+mn-lt"/>
                <a:cs typeface="+mn-lt"/>
              </a:rPr>
              <a:t>: </a:t>
            </a:r>
            <a:r>
              <a:rPr lang="hr-HR" sz="1600" dirty="0" err="1">
                <a:ea typeface="+mn-lt"/>
                <a:cs typeface="+mn-lt"/>
              </a:rPr>
              <a:t>Transformative</a:t>
            </a:r>
            <a:r>
              <a:rPr lang="hr-HR" sz="1600" dirty="0">
                <a:ea typeface="+mn-lt"/>
                <a:cs typeface="+mn-lt"/>
              </a:rPr>
              <a:t> </a:t>
            </a:r>
            <a:r>
              <a:rPr lang="hr-HR" sz="1600" dirty="0" err="1">
                <a:ea typeface="+mn-lt"/>
                <a:cs typeface="+mn-lt"/>
              </a:rPr>
              <a:t>Practices</a:t>
            </a:r>
            <a:r>
              <a:rPr lang="hr-HR" sz="1600" dirty="0">
                <a:ea typeface="+mn-lt"/>
                <a:cs typeface="+mn-lt"/>
              </a:rPr>
              <a:t> for Times </a:t>
            </a:r>
            <a:r>
              <a:rPr lang="hr-HR" sz="1600" dirty="0" err="1">
                <a:ea typeface="+mn-lt"/>
                <a:cs typeface="+mn-lt"/>
              </a:rPr>
              <a:t>of</a:t>
            </a:r>
            <a:r>
              <a:rPr lang="hr-HR" sz="1600" dirty="0">
                <a:ea typeface="+mn-lt"/>
                <a:cs typeface="+mn-lt"/>
              </a:rPr>
              <a:t> </a:t>
            </a:r>
            <a:r>
              <a:rPr lang="hr-HR" sz="1600" dirty="0" err="1">
                <a:ea typeface="+mn-lt"/>
                <a:cs typeface="+mn-lt"/>
              </a:rPr>
              <a:t>Uneven</a:t>
            </a:r>
            <a:r>
              <a:rPr lang="hr-HR" sz="1600" dirty="0">
                <a:ea typeface="+mn-lt"/>
                <a:cs typeface="+mn-lt"/>
              </a:rPr>
              <a:t> </a:t>
            </a:r>
            <a:r>
              <a:rPr lang="hr-HR" sz="1600" dirty="0" err="1">
                <a:ea typeface="+mn-lt"/>
                <a:cs typeface="+mn-lt"/>
              </a:rPr>
              <a:t>and</a:t>
            </a:r>
            <a:r>
              <a:rPr lang="hr-HR" sz="1600" dirty="0">
                <a:ea typeface="+mn-lt"/>
                <a:cs typeface="+mn-lt"/>
              </a:rPr>
              <a:t> </a:t>
            </a:r>
            <a:r>
              <a:rPr lang="hr-HR" sz="1600" dirty="0" err="1">
                <a:ea typeface="+mn-lt"/>
                <a:cs typeface="+mn-lt"/>
              </a:rPr>
              <a:t>Accelerating</a:t>
            </a:r>
            <a:r>
              <a:rPr lang="hr-HR" sz="1600" dirty="0">
                <a:ea typeface="+mn-lt"/>
                <a:cs typeface="+mn-lt"/>
              </a:rPr>
              <a:t> </a:t>
            </a:r>
            <a:r>
              <a:rPr lang="hr-HR" sz="1600" dirty="0" err="1">
                <a:ea typeface="+mn-lt"/>
                <a:cs typeface="+mn-lt"/>
              </a:rPr>
              <a:t>Change</a:t>
            </a:r>
            <a:r>
              <a:rPr lang="hr-HR" sz="1600" dirty="0">
                <a:ea typeface="+mn-lt"/>
                <a:cs typeface="+mn-lt"/>
              </a:rPr>
              <a:t>" </a:t>
            </a:r>
            <a:endParaRPr lang="hr-HR" dirty="0"/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+mn-lt"/>
                <a:cs typeface="+mn-lt"/>
              </a:rPr>
              <a:t>izv. prof. dr. sc. Vjeran Pavlaković</a:t>
            </a:r>
            <a:r>
              <a:rPr lang="hr-HR" sz="1600" dirty="0">
                <a:ea typeface="+mn-lt"/>
                <a:cs typeface="+mn-lt"/>
              </a:rPr>
              <a:t> </a:t>
            </a:r>
            <a:endParaRPr lang="hr-HR" dirty="0">
              <a:ea typeface="Calibri"/>
              <a:cs typeface="Calibri"/>
            </a:endParaRPr>
          </a:p>
          <a:p>
            <a:endParaRPr lang="hr-HR" dirty="0">
              <a:ea typeface="Calibri"/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Prestižna stipendija </a:t>
            </a:r>
            <a:r>
              <a:rPr lang="hr-HR" sz="1600" i="1" dirty="0">
                <a:ea typeface="+mn-lt"/>
                <a:cs typeface="+mn-lt"/>
              </a:rPr>
              <a:t>EAPM </a:t>
            </a:r>
            <a:r>
              <a:rPr lang="hr-HR" sz="1600" i="1" dirty="0" err="1">
                <a:ea typeface="+mn-lt"/>
                <a:cs typeface="+mn-lt"/>
              </a:rPr>
              <a:t>Fellowship</a:t>
            </a:r>
            <a:r>
              <a:rPr lang="hr-HR" sz="1600" i="1" dirty="0">
                <a:ea typeface="+mn-lt"/>
                <a:cs typeface="+mn-lt"/>
              </a:rPr>
              <a:t> </a:t>
            </a:r>
            <a:r>
              <a:rPr lang="hr-HR" sz="1600" dirty="0">
                <a:ea typeface="+mn-lt"/>
                <a:cs typeface="+mn-lt"/>
              </a:rPr>
              <a:t>(</a:t>
            </a:r>
            <a:r>
              <a:rPr lang="hr-HR" sz="1600" i="1" dirty="0" err="1">
                <a:ea typeface="+mn-lt"/>
                <a:cs typeface="+mn-lt"/>
              </a:rPr>
              <a:t>The</a:t>
            </a:r>
            <a:r>
              <a:rPr lang="hr-HR" sz="1600" i="1" dirty="0">
                <a:ea typeface="+mn-lt"/>
                <a:cs typeface="+mn-lt"/>
              </a:rPr>
              <a:t> European </a:t>
            </a:r>
            <a:r>
              <a:rPr lang="hr-HR" sz="1600" i="1" dirty="0" err="1">
                <a:ea typeface="+mn-lt"/>
                <a:cs typeface="+mn-lt"/>
              </a:rPr>
              <a:t>Association</a:t>
            </a:r>
            <a:r>
              <a:rPr lang="hr-HR" sz="1600" i="1" dirty="0">
                <a:ea typeface="+mn-lt"/>
                <a:cs typeface="+mn-lt"/>
              </a:rPr>
              <a:t> </a:t>
            </a:r>
            <a:r>
              <a:rPr lang="hr-HR" sz="1600" i="1" dirty="0" err="1">
                <a:ea typeface="+mn-lt"/>
                <a:cs typeface="+mn-lt"/>
              </a:rPr>
              <a:t>of</a:t>
            </a:r>
            <a:r>
              <a:rPr lang="hr-HR" sz="1600" i="1" dirty="0">
                <a:ea typeface="+mn-lt"/>
                <a:cs typeface="+mn-lt"/>
              </a:rPr>
              <a:t> </a:t>
            </a:r>
            <a:r>
              <a:rPr lang="hr-HR" sz="1600" i="1" dirty="0" err="1">
                <a:ea typeface="+mn-lt"/>
                <a:cs typeface="+mn-lt"/>
              </a:rPr>
              <a:t>Psychosomatic</a:t>
            </a:r>
            <a:r>
              <a:rPr lang="hr-HR" sz="1600" i="1" dirty="0">
                <a:ea typeface="+mn-lt"/>
                <a:cs typeface="+mn-lt"/>
              </a:rPr>
              <a:t> </a:t>
            </a:r>
            <a:r>
              <a:rPr lang="hr-HR" sz="1600" i="1" dirty="0" err="1">
                <a:ea typeface="+mn-lt"/>
                <a:cs typeface="+mn-lt"/>
              </a:rPr>
              <a:t>Medicine’s</a:t>
            </a:r>
            <a:r>
              <a:rPr lang="hr-HR" sz="1600" dirty="0">
                <a:ea typeface="+mn-lt"/>
                <a:cs typeface="+mn-lt"/>
              </a:rPr>
              <a:t>)</a:t>
            </a:r>
            <a:endParaRPr lang="hr-HR" sz="1600" dirty="0"/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+mn-lt"/>
                <a:cs typeface="+mn-lt"/>
              </a:rPr>
              <a:t>prof. dr. sc. Mladenka Tkalčić</a:t>
            </a:r>
            <a:endParaRPr lang="hr-HR" sz="1600" b="1" dirty="0">
              <a:ea typeface="Calibri"/>
              <a:cs typeface="Calibri"/>
            </a:endParaRPr>
          </a:p>
          <a:p>
            <a:endParaRPr lang="hr-HR" dirty="0">
              <a:ea typeface="Calibri"/>
              <a:cs typeface="Calibri"/>
            </a:endParaRPr>
          </a:p>
          <a:p>
            <a:endParaRPr lang="hr-HR" b="1" dirty="0">
              <a:ea typeface="Calibri"/>
              <a:cs typeface="Calibri"/>
            </a:endParaRPr>
          </a:p>
          <a:p>
            <a:endParaRPr lang="hr-H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266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1540" y="1340768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b="1">
              <a:latin typeface="Calibri" panose="020F0502020204030204" pitchFamily="34" charset="0"/>
            </a:endParaRPr>
          </a:p>
          <a:p>
            <a:endParaRPr lang="hr-HR">
              <a:latin typeface="Calibri" panose="020F0502020204030204" pitchFamily="34" charset="0"/>
            </a:endParaRPr>
          </a:p>
          <a:p>
            <a:pPr algn="just"/>
            <a:endParaRPr lang="vi-VN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245840"/>
            <a:ext cx="9144000" cy="9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r>
              <a:rPr lang="hr-HR" sz="3000" b="1" dirty="0">
                <a:cs typeface="Calibri"/>
              </a:rPr>
              <a:t>Nagrade i imenovanja koja su provele vanjske institucije i tijela (svibanj 2021–svibanj 2022)</a:t>
            </a:r>
            <a:endParaRPr lang="hr-HR" sz="3000" b="1" dirty="0"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3D34F0C8-A501-8EE5-B503-7EBB5BB4646C}"/>
              </a:ext>
            </a:extLst>
          </p:cNvPr>
          <p:cNvSpPr txBox="1"/>
          <p:nvPr/>
        </p:nvSpPr>
        <p:spPr>
          <a:xfrm>
            <a:off x="824400" y="1166400"/>
            <a:ext cx="7351199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1600" b="1" dirty="0">
              <a:ea typeface="+mn-lt"/>
              <a:cs typeface="+mn-lt"/>
            </a:endParaRPr>
          </a:p>
          <a:p>
            <a:r>
              <a:rPr lang="hr-HR" sz="1600" b="1" dirty="0">
                <a:ea typeface="+mn-lt"/>
                <a:cs typeface="+mn-lt"/>
              </a:rPr>
              <a:t>IMENOVANJA</a:t>
            </a:r>
            <a:r>
              <a:rPr lang="hr-HR" sz="1600" b="1" i="1" dirty="0">
                <a:ea typeface="+mn-lt"/>
                <a:cs typeface="+mn-lt"/>
              </a:rPr>
              <a:t> </a:t>
            </a:r>
            <a:endParaRPr lang="sr-Latn-RS" i="1" dirty="0"/>
          </a:p>
          <a:p>
            <a:endParaRPr lang="hr-HR" sz="1600" b="1" dirty="0">
              <a:ea typeface="+mn-lt"/>
              <a:cs typeface="+mn-lt"/>
            </a:endParaRPr>
          </a:p>
          <a:p>
            <a:endParaRPr lang="hr-HR" sz="1600" dirty="0">
              <a:ea typeface="+mn-lt"/>
              <a:cs typeface="+mn-lt"/>
            </a:endParaRPr>
          </a:p>
          <a:p>
            <a:r>
              <a:rPr lang="hr-HR" sz="1600" dirty="0">
                <a:ea typeface="+mn-lt"/>
                <a:cs typeface="+mn-lt"/>
              </a:rPr>
              <a:t>Ravnateljica Zaklade Sveučilišta u Rijeci za mandatno razdoblje od 2021. do 2025. </a:t>
            </a:r>
            <a:endParaRPr lang="hr-HR" sz="16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+mn-lt"/>
                <a:cs typeface="+mn-lt"/>
              </a:rPr>
              <a:t>izv. prof. dr. sc. Bojana Ćulum Ilić</a:t>
            </a:r>
            <a:endParaRPr lang="hr-HR" sz="1600" b="1" dirty="0">
              <a:ea typeface="Calibri"/>
              <a:cs typeface="Calibri"/>
            </a:endParaRPr>
          </a:p>
          <a:p>
            <a:pPr algn="l"/>
            <a:endParaRPr lang="hr-HR" b="1" dirty="0">
              <a:ea typeface="Calibri"/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Članica Područnog znanstvenog vijeća za humanističke znanosti </a:t>
            </a:r>
            <a:endParaRPr lang="hr-HR" sz="16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Calibri"/>
                <a:cs typeface="Calibri"/>
              </a:rPr>
              <a:t>prof. dr. sc. Marina Vicelja-Matijašić</a:t>
            </a:r>
            <a:endParaRPr lang="hr-HR" sz="1600" dirty="0">
              <a:ea typeface="Calibri"/>
              <a:cs typeface="Calibri"/>
            </a:endParaRPr>
          </a:p>
          <a:p>
            <a:endParaRPr lang="hr-HR" b="1" dirty="0">
              <a:ea typeface="Calibri"/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Članica Stručnog povjerenstva za područje društvenih znanosti Odbora za podjelu državnih nagrada za znanost </a:t>
            </a:r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Calibri"/>
                <a:cs typeface="Calibri"/>
              </a:rPr>
              <a:t>prof. dr. sc. Jasminka Ledić</a:t>
            </a:r>
          </a:p>
          <a:p>
            <a:pPr marL="285750" indent="-285750">
              <a:buFont typeface="Arial"/>
              <a:buChar char="•"/>
            </a:pPr>
            <a:endParaRPr lang="hr-HR" sz="1600" b="1" dirty="0">
              <a:ea typeface="Calibri"/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Članica Radne skupine za izradu Nacrta plana kurikuluma nastavnog predmeta </a:t>
            </a:r>
            <a:r>
              <a:rPr lang="hr-HR" sz="1600" i="1" dirty="0">
                <a:ea typeface="+mn-lt"/>
                <a:cs typeface="+mn-lt"/>
              </a:rPr>
              <a:t>Kritičko mišljenje </a:t>
            </a:r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Calibri"/>
                <a:cs typeface="Calibri"/>
              </a:rPr>
              <a:t>dr. sc. Iva Buchberger</a:t>
            </a:r>
          </a:p>
        </p:txBody>
      </p:sp>
    </p:spTree>
    <p:extLst>
      <p:ext uri="{BB962C8B-B14F-4D97-AF65-F5344CB8AC3E}">
        <p14:creationId xmlns:p14="http://schemas.microsoft.com/office/powerpoint/2010/main" val="3940364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1540" y="1340768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b="1">
              <a:latin typeface="Calibri" panose="020F0502020204030204" pitchFamily="34" charset="0"/>
            </a:endParaRPr>
          </a:p>
          <a:p>
            <a:endParaRPr lang="hr-HR">
              <a:latin typeface="Calibri" panose="020F0502020204030204" pitchFamily="34" charset="0"/>
            </a:endParaRPr>
          </a:p>
          <a:p>
            <a:pPr algn="just"/>
            <a:endParaRPr lang="vi-VN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245840"/>
            <a:ext cx="9144000" cy="9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r>
              <a:rPr lang="hr-HR" sz="3000" b="1" dirty="0">
                <a:cs typeface="Calibri"/>
              </a:rPr>
              <a:t>Nagrade i imenovanja koja su provele vanjske institucije i tijela (svibanj 2021–svibanj 2022)</a:t>
            </a:r>
            <a:endParaRPr lang="hr-HR" sz="3000" b="1" dirty="0"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3D34F0C8-A501-8EE5-B503-7EBB5BB4646C}"/>
              </a:ext>
            </a:extLst>
          </p:cNvPr>
          <p:cNvSpPr txBox="1"/>
          <p:nvPr/>
        </p:nvSpPr>
        <p:spPr>
          <a:xfrm>
            <a:off x="824400" y="1166400"/>
            <a:ext cx="7351199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1600" b="1" dirty="0">
                <a:ea typeface="+mn-lt"/>
                <a:cs typeface="+mn-lt"/>
              </a:rPr>
              <a:t>IMENOVANJA</a:t>
            </a:r>
            <a:r>
              <a:rPr lang="hr-HR" sz="1600" b="1" i="1" dirty="0">
                <a:ea typeface="+mn-lt"/>
                <a:cs typeface="+mn-lt"/>
              </a:rPr>
              <a:t> </a:t>
            </a:r>
            <a:endParaRPr lang="sr-Latn-RS" i="1" dirty="0"/>
          </a:p>
          <a:p>
            <a:endParaRPr lang="hr-HR" sz="1600" b="1" dirty="0">
              <a:ea typeface="+mn-lt"/>
              <a:cs typeface="+mn-lt"/>
            </a:endParaRPr>
          </a:p>
          <a:p>
            <a:endParaRPr lang="hr-HR" sz="1600" dirty="0">
              <a:ea typeface="+mn-lt"/>
              <a:cs typeface="+mn-lt"/>
            </a:endParaRPr>
          </a:p>
          <a:p>
            <a:r>
              <a:rPr lang="hr-HR" sz="1600" dirty="0">
                <a:ea typeface="+mn-lt"/>
                <a:cs typeface="+mn-lt"/>
              </a:rPr>
              <a:t>Članica Povjerenstva u postupku </a:t>
            </a:r>
            <a:r>
              <a:rPr lang="hr-HR" sz="1600" dirty="0" err="1">
                <a:ea typeface="+mn-lt"/>
                <a:cs typeface="+mn-lt"/>
              </a:rPr>
              <a:t>reakreditacije</a:t>
            </a:r>
            <a:r>
              <a:rPr lang="hr-HR" sz="1600" dirty="0">
                <a:ea typeface="+mn-lt"/>
                <a:cs typeface="+mn-lt"/>
              </a:rPr>
              <a:t> Filozofskog fakulteta Sveučilišta u Zagrebu (6–10. prosinca 2021) </a:t>
            </a:r>
            <a:endParaRPr lang="hr-HR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+mn-lt"/>
                <a:cs typeface="+mn-lt"/>
              </a:rPr>
              <a:t>izv. prof. dr. </a:t>
            </a:r>
            <a:r>
              <a:rPr lang="hr-HR" sz="1600" b="1" dirty="0" err="1">
                <a:ea typeface="+mn-lt"/>
                <a:cs typeface="+mn-lt"/>
              </a:rPr>
              <a:t>sc</a:t>
            </a:r>
            <a:r>
              <a:rPr lang="hr-HR" sz="1600" b="1" dirty="0">
                <a:ea typeface="+mn-lt"/>
                <a:cs typeface="+mn-lt"/>
              </a:rPr>
              <a:t>. Irena Vodopija-</a:t>
            </a:r>
            <a:r>
              <a:rPr lang="hr-HR" sz="1600" b="1" dirty="0" err="1">
                <a:ea typeface="+mn-lt"/>
                <a:cs typeface="+mn-lt"/>
              </a:rPr>
              <a:t>Krstanović</a:t>
            </a:r>
            <a:endParaRPr lang="hr-HR" sz="1600" b="1" dirty="0">
              <a:ea typeface="Calibri"/>
              <a:cs typeface="Calibri"/>
            </a:endParaRPr>
          </a:p>
          <a:p>
            <a:pPr algn="l"/>
            <a:endParaRPr lang="hr-HR" b="1" dirty="0">
              <a:ea typeface="Calibri"/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Članica Radne skupine za izradu Nacrta prijedloga Akcijskog plana za prevenciju debljine pri Ministarstvu zdravstva RH-a </a:t>
            </a:r>
            <a:endParaRPr lang="hr-HR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+mn-lt"/>
                <a:cs typeface="+mn-lt"/>
              </a:rPr>
              <a:t>prof. dr. </a:t>
            </a:r>
            <a:r>
              <a:rPr lang="hr-HR" sz="1600" b="1" dirty="0" err="1">
                <a:ea typeface="+mn-lt"/>
                <a:cs typeface="+mn-lt"/>
              </a:rPr>
              <a:t>sc</a:t>
            </a:r>
            <a:r>
              <a:rPr lang="hr-HR" sz="1600" b="1" dirty="0">
                <a:ea typeface="+mn-lt"/>
                <a:cs typeface="+mn-lt"/>
              </a:rPr>
              <a:t>. </a:t>
            </a:r>
            <a:r>
              <a:rPr lang="hr-HR" sz="1600" b="1" dirty="0" err="1">
                <a:ea typeface="+mn-lt"/>
                <a:cs typeface="+mn-lt"/>
              </a:rPr>
              <a:t>Alessandra</a:t>
            </a:r>
            <a:r>
              <a:rPr lang="hr-HR" sz="1600" b="1" dirty="0">
                <a:ea typeface="+mn-lt"/>
                <a:cs typeface="+mn-lt"/>
              </a:rPr>
              <a:t> Pokrajac-</a:t>
            </a:r>
            <a:r>
              <a:rPr lang="hr-HR" sz="1600" b="1" dirty="0" err="1">
                <a:ea typeface="+mn-lt"/>
                <a:cs typeface="+mn-lt"/>
              </a:rPr>
              <a:t>Bulian</a:t>
            </a:r>
            <a:r>
              <a:rPr lang="hr-HR" sz="1600" b="1" dirty="0">
                <a:ea typeface="+mn-lt"/>
                <a:cs typeface="+mn-lt"/>
              </a:rPr>
              <a:t> </a:t>
            </a:r>
            <a:endParaRPr lang="hr-HR" dirty="0">
              <a:cs typeface="Calibri"/>
            </a:endParaRPr>
          </a:p>
          <a:p>
            <a:endParaRPr lang="hr-HR" sz="1600" b="1" dirty="0">
              <a:ea typeface="Calibri"/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Članica </a:t>
            </a:r>
            <a:r>
              <a:rPr lang="en-GB" sz="1600" i="1" dirty="0">
                <a:ea typeface="+mn-lt"/>
                <a:cs typeface="+mn-lt"/>
              </a:rPr>
              <a:t>Academy of Community Engagement Scholarship </a:t>
            </a:r>
            <a:r>
              <a:rPr lang="hr-HR" sz="1600" dirty="0">
                <a:ea typeface="+mn-lt"/>
                <a:cs typeface="+mn-lt"/>
              </a:rPr>
              <a:t>(</a:t>
            </a:r>
            <a:r>
              <a:rPr lang="hr-HR" sz="1600" i="1" dirty="0">
                <a:ea typeface="+mn-lt"/>
                <a:cs typeface="+mn-lt"/>
              </a:rPr>
              <a:t>ACES</a:t>
            </a:r>
            <a:r>
              <a:rPr lang="hr-HR" sz="1600" dirty="0">
                <a:ea typeface="+mn-lt"/>
                <a:cs typeface="+mn-lt"/>
              </a:rPr>
              <a:t>), prestižne organizacije koja okuplja lidere u području inoviranja modela suradnje sveučilišta i zajednice</a:t>
            </a:r>
            <a:endParaRPr lang="hr-HR" dirty="0"/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cs typeface="Calibri"/>
              </a:rPr>
              <a:t>izv. prof. dr. </a:t>
            </a:r>
            <a:r>
              <a:rPr lang="hr-HR" sz="1600" b="1" dirty="0" err="1">
                <a:cs typeface="Calibri"/>
              </a:rPr>
              <a:t>sc</a:t>
            </a:r>
            <a:r>
              <a:rPr lang="hr-HR" sz="1600" b="1" dirty="0">
                <a:cs typeface="Calibri"/>
              </a:rPr>
              <a:t>. Bojana </a:t>
            </a:r>
            <a:r>
              <a:rPr lang="hr-HR" sz="1600" b="1" dirty="0" err="1">
                <a:cs typeface="Calibri"/>
              </a:rPr>
              <a:t>Ćulum</a:t>
            </a:r>
            <a:r>
              <a:rPr lang="hr-HR" sz="1600" b="1" dirty="0">
                <a:cs typeface="Calibri"/>
              </a:rPr>
              <a:t> Ilić</a:t>
            </a:r>
            <a:endParaRPr lang="hr-HR" dirty="0">
              <a:cs typeface="Calibri"/>
            </a:endParaRPr>
          </a:p>
          <a:p>
            <a:endParaRPr lang="hr-HR" dirty="0">
              <a:ea typeface="Calibri"/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Članica uredništva serije knjiga "</a:t>
            </a:r>
            <a:r>
              <a:rPr lang="hr-HR" sz="1600" dirty="0" err="1">
                <a:ea typeface="+mn-lt"/>
                <a:cs typeface="+mn-lt"/>
              </a:rPr>
              <a:t>Nineteenth-Century</a:t>
            </a:r>
            <a:r>
              <a:rPr lang="hr-HR" sz="1600" dirty="0">
                <a:ea typeface="+mn-lt"/>
                <a:cs typeface="+mn-lt"/>
              </a:rPr>
              <a:t> </a:t>
            </a:r>
            <a:r>
              <a:rPr lang="hr-HR" sz="1600" dirty="0" err="1">
                <a:ea typeface="+mn-lt"/>
                <a:cs typeface="+mn-lt"/>
              </a:rPr>
              <a:t>and</a:t>
            </a:r>
            <a:r>
              <a:rPr lang="hr-HR" sz="1600" dirty="0">
                <a:ea typeface="+mn-lt"/>
                <a:cs typeface="+mn-lt"/>
              </a:rPr>
              <a:t> </a:t>
            </a:r>
            <a:r>
              <a:rPr lang="hr-HR" sz="1600" dirty="0" err="1">
                <a:ea typeface="+mn-lt"/>
                <a:cs typeface="+mn-lt"/>
              </a:rPr>
              <a:t>Neo-Victorian</a:t>
            </a:r>
            <a:r>
              <a:rPr lang="hr-HR" sz="1600" dirty="0">
                <a:ea typeface="+mn-lt"/>
                <a:cs typeface="+mn-lt"/>
              </a:rPr>
              <a:t> </a:t>
            </a:r>
            <a:r>
              <a:rPr lang="hr-HR" sz="1600" dirty="0" err="1">
                <a:ea typeface="+mn-lt"/>
                <a:cs typeface="+mn-lt"/>
              </a:rPr>
              <a:t>Cultures</a:t>
            </a:r>
            <a:r>
              <a:rPr lang="hr-HR" sz="1600" dirty="0">
                <a:ea typeface="+mn-lt"/>
                <a:cs typeface="+mn-lt"/>
              </a:rPr>
              <a:t>", izdavač </a:t>
            </a:r>
            <a:r>
              <a:rPr lang="hr-HR" sz="1600" i="1" dirty="0" err="1">
                <a:ea typeface="+mn-lt"/>
                <a:cs typeface="+mn-lt"/>
              </a:rPr>
              <a:t>Edinburgh</a:t>
            </a:r>
            <a:r>
              <a:rPr lang="hr-HR" sz="1600" i="1" dirty="0">
                <a:ea typeface="+mn-lt"/>
                <a:cs typeface="+mn-lt"/>
              </a:rPr>
              <a:t> University Press</a:t>
            </a:r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cs typeface="Calibri"/>
              </a:rPr>
              <a:t>izv. prof. dr. </a:t>
            </a:r>
            <a:r>
              <a:rPr lang="hr-HR" sz="1600" b="1" dirty="0" err="1">
                <a:cs typeface="Calibri"/>
              </a:rPr>
              <a:t>sc</a:t>
            </a:r>
            <a:r>
              <a:rPr lang="hr-HR" sz="1600" b="1" dirty="0">
                <a:cs typeface="Calibri"/>
              </a:rPr>
              <a:t>. Antonija Primorac</a:t>
            </a:r>
            <a:endParaRPr lang="hr-HR" sz="1600" dirty="0">
              <a:cs typeface="Calibri"/>
            </a:endParaRPr>
          </a:p>
          <a:p>
            <a:endParaRPr lang="hr-HR" dirty="0">
              <a:ea typeface="Calibri"/>
              <a:cs typeface="Calibri"/>
            </a:endParaRPr>
          </a:p>
          <a:p>
            <a:endParaRPr lang="hr-HR" b="1" dirty="0">
              <a:ea typeface="Calibri"/>
              <a:cs typeface="Calibri"/>
            </a:endParaRPr>
          </a:p>
          <a:p>
            <a:endParaRPr lang="hr-HR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784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1540" y="1340768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b="1">
              <a:latin typeface="Calibri" panose="020F0502020204030204" pitchFamily="34" charset="0"/>
            </a:endParaRPr>
          </a:p>
          <a:p>
            <a:endParaRPr lang="hr-HR">
              <a:latin typeface="Calibri" panose="020F0502020204030204" pitchFamily="34" charset="0"/>
            </a:endParaRPr>
          </a:p>
          <a:p>
            <a:pPr algn="just"/>
            <a:endParaRPr lang="vi-VN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245840"/>
            <a:ext cx="9144000" cy="9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r>
              <a:rPr lang="hr-HR" sz="3000" b="1" dirty="0">
                <a:cs typeface="Calibri"/>
              </a:rPr>
              <a:t>Nagrade i imenovanja koja su provele vanjske institucije i tijela (svibanj 2021–svibanj 2022)</a:t>
            </a:r>
            <a:endParaRPr lang="hr-HR" sz="3000" b="1" dirty="0"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3D34F0C8-A501-8EE5-B503-7EBB5BB4646C}"/>
              </a:ext>
            </a:extLst>
          </p:cNvPr>
          <p:cNvSpPr txBox="1"/>
          <p:nvPr/>
        </p:nvSpPr>
        <p:spPr>
          <a:xfrm>
            <a:off x="824400" y="1166400"/>
            <a:ext cx="735119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1600" b="1" dirty="0">
              <a:ea typeface="+mn-lt"/>
              <a:cs typeface="+mn-lt"/>
            </a:endParaRPr>
          </a:p>
          <a:p>
            <a:r>
              <a:rPr lang="hr-HR" sz="1600" b="1" dirty="0">
                <a:ea typeface="+mn-lt"/>
                <a:cs typeface="+mn-lt"/>
              </a:rPr>
              <a:t>IMENOVANJA </a:t>
            </a:r>
            <a:endParaRPr lang="sr-Latn-RS" dirty="0"/>
          </a:p>
          <a:p>
            <a:endParaRPr lang="hr-HR" sz="1600" b="1" dirty="0">
              <a:ea typeface="+mn-lt"/>
              <a:cs typeface="+mn-lt"/>
            </a:endParaRPr>
          </a:p>
          <a:p>
            <a:endParaRPr lang="hr-HR" sz="1600" dirty="0">
              <a:ea typeface="+mn-lt"/>
              <a:cs typeface="+mn-lt"/>
            </a:endParaRPr>
          </a:p>
          <a:p>
            <a:r>
              <a:rPr lang="hr-HR" sz="1600" dirty="0">
                <a:ea typeface="+mn-lt"/>
                <a:cs typeface="+mn-lt"/>
              </a:rPr>
              <a:t>Član uredništva (</a:t>
            </a:r>
            <a:r>
              <a:rPr lang="hr-HR" sz="1600" i="1" dirty="0" err="1">
                <a:ea typeface="+mn-lt"/>
                <a:cs typeface="+mn-lt"/>
              </a:rPr>
              <a:t>Editorial</a:t>
            </a:r>
            <a:r>
              <a:rPr lang="hr-HR" sz="1600" i="1" dirty="0">
                <a:ea typeface="+mn-lt"/>
                <a:cs typeface="+mn-lt"/>
              </a:rPr>
              <a:t> </a:t>
            </a:r>
            <a:r>
              <a:rPr lang="hr-HR" sz="1600" i="1" dirty="0" err="1">
                <a:ea typeface="+mn-lt"/>
                <a:cs typeface="+mn-lt"/>
              </a:rPr>
              <a:t>Board</a:t>
            </a:r>
            <a:r>
              <a:rPr lang="hr-HR" sz="1600" dirty="0">
                <a:ea typeface="+mn-lt"/>
                <a:cs typeface="+mn-lt"/>
              </a:rPr>
              <a:t>) časopisa „</a:t>
            </a:r>
            <a:r>
              <a:rPr lang="hr-HR" sz="1600" dirty="0" err="1">
                <a:ea typeface="+mn-lt"/>
                <a:cs typeface="+mn-lt"/>
              </a:rPr>
              <a:t>Philosophical</a:t>
            </a:r>
            <a:r>
              <a:rPr lang="hr-HR" sz="1600" dirty="0">
                <a:ea typeface="+mn-lt"/>
                <a:cs typeface="+mn-lt"/>
              </a:rPr>
              <a:t> </a:t>
            </a:r>
            <a:r>
              <a:rPr lang="hr-HR" sz="1600" dirty="0" err="1">
                <a:ea typeface="+mn-lt"/>
                <a:cs typeface="+mn-lt"/>
              </a:rPr>
              <a:t>Psychology</a:t>
            </a:r>
            <a:r>
              <a:rPr lang="hr-HR" sz="1600" dirty="0">
                <a:ea typeface="+mn-lt"/>
                <a:cs typeface="+mn-lt"/>
              </a:rPr>
              <a:t>”, (IF 1.690 (2020), </a:t>
            </a:r>
            <a:r>
              <a:rPr lang="hr-HR" sz="1600" i="1" dirty="0" err="1">
                <a:ea typeface="+mn-lt"/>
                <a:cs typeface="+mn-lt"/>
              </a:rPr>
              <a:t>CiteScore</a:t>
            </a:r>
            <a:r>
              <a:rPr lang="hr-HR" sz="1600" i="1" dirty="0">
                <a:ea typeface="+mn-lt"/>
                <a:cs typeface="+mn-lt"/>
              </a:rPr>
              <a:t> Best </a:t>
            </a:r>
            <a:r>
              <a:rPr lang="hr-HR" sz="1600" i="1" dirty="0" err="1">
                <a:ea typeface="+mn-lt"/>
                <a:cs typeface="+mn-lt"/>
              </a:rPr>
              <a:t>Quartile</a:t>
            </a:r>
            <a:r>
              <a:rPr lang="hr-HR" sz="1600" i="1" dirty="0">
                <a:ea typeface="+mn-lt"/>
                <a:cs typeface="+mn-lt"/>
              </a:rPr>
              <a:t> </a:t>
            </a:r>
            <a:r>
              <a:rPr lang="hr-HR" sz="1600" dirty="0">
                <a:ea typeface="+mn-lt"/>
                <a:cs typeface="+mn-lt"/>
              </a:rPr>
              <a:t>Q1 (2020)), </a:t>
            </a:r>
            <a:r>
              <a:rPr lang="hr-HR" sz="1600" i="1" dirty="0">
                <a:ea typeface="+mn-lt"/>
                <a:cs typeface="+mn-lt"/>
              </a:rPr>
              <a:t>izdavač Taylor &amp; Francis</a:t>
            </a:r>
            <a:r>
              <a:rPr lang="hr-HR" sz="1600" dirty="0">
                <a:ea typeface="+mn-lt"/>
                <a:cs typeface="+mn-lt"/>
              </a:rPr>
              <a:t> </a:t>
            </a:r>
            <a:endParaRPr lang="hr-HR" dirty="0"/>
          </a:p>
          <a:p>
            <a:pPr marL="285750" indent="-285750">
              <a:buFont typeface="Arial"/>
              <a:buChar char="•"/>
            </a:pPr>
            <a:r>
              <a:rPr lang="hr-HR" sz="1600" b="1" dirty="0">
                <a:ea typeface="+mn-lt"/>
                <a:cs typeface="+mn-lt"/>
              </a:rPr>
              <a:t>prof. dr. sc. Luca Malatesti</a:t>
            </a:r>
            <a:endParaRPr lang="hr-HR" sz="1600" b="1" dirty="0">
              <a:ea typeface="Calibri"/>
              <a:cs typeface="Calibri"/>
            </a:endParaRPr>
          </a:p>
          <a:p>
            <a:pPr algn="l"/>
            <a:endParaRPr lang="hr-HR" b="1" dirty="0">
              <a:ea typeface="Calibri"/>
              <a:cs typeface="Calibri"/>
            </a:endParaRPr>
          </a:p>
          <a:p>
            <a:endParaRPr lang="hr-HR" sz="1600" b="1" dirty="0">
              <a:cs typeface="Calibri"/>
            </a:endParaRPr>
          </a:p>
          <a:p>
            <a:endParaRPr lang="hr-HR" dirty="0">
              <a:ea typeface="Calibri"/>
              <a:cs typeface="Calibri"/>
            </a:endParaRPr>
          </a:p>
          <a:p>
            <a:endParaRPr lang="hr-HR" dirty="0">
              <a:ea typeface="Calibri"/>
              <a:cs typeface="Calibri"/>
            </a:endParaRPr>
          </a:p>
          <a:p>
            <a:endParaRPr lang="hr-HR" b="1" dirty="0">
              <a:ea typeface="Calibri"/>
              <a:cs typeface="Calibri"/>
            </a:endParaRPr>
          </a:p>
          <a:p>
            <a:endParaRPr lang="hr-HR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782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1540" y="1340768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b="1">
              <a:latin typeface="Calibri" panose="020F0502020204030204" pitchFamily="34" charset="0"/>
            </a:endParaRPr>
          </a:p>
          <a:p>
            <a:endParaRPr lang="hr-HR">
              <a:latin typeface="Calibri" panose="020F0502020204030204" pitchFamily="34" charset="0"/>
            </a:endParaRPr>
          </a:p>
          <a:p>
            <a:pPr algn="just"/>
            <a:endParaRPr lang="vi-VN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245840"/>
            <a:ext cx="9144000" cy="9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r>
              <a:rPr lang="hr-HR" sz="3000" b="1" dirty="0">
                <a:cs typeface="Calibri"/>
              </a:rPr>
              <a:t>Nagrade i imenovanja koja su provele vanjske institucije i tijela (svibanj 2021–svibanj 2022)</a:t>
            </a:r>
            <a:endParaRPr lang="hr-HR" sz="3000" b="1" dirty="0"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3D34F0C8-A501-8EE5-B503-7EBB5BB4646C}"/>
              </a:ext>
            </a:extLst>
          </p:cNvPr>
          <p:cNvSpPr txBox="1"/>
          <p:nvPr/>
        </p:nvSpPr>
        <p:spPr>
          <a:xfrm>
            <a:off x="824400" y="1166400"/>
            <a:ext cx="7351199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1600" b="1" dirty="0">
              <a:cs typeface="Calibri"/>
            </a:endParaRPr>
          </a:p>
          <a:p>
            <a:r>
              <a:rPr lang="hr-HR" sz="1600" b="1" dirty="0">
                <a:cs typeface="Calibri"/>
              </a:rPr>
              <a:t>SPORTSKA POSTIGNUĆA</a:t>
            </a:r>
          </a:p>
          <a:p>
            <a:endParaRPr lang="hr-HR" sz="1600" b="1" dirty="0">
              <a:ea typeface="Calibri"/>
              <a:cs typeface="Calibri"/>
            </a:endParaRPr>
          </a:p>
          <a:p>
            <a:r>
              <a:rPr lang="hr-HR" sz="1600" b="1" dirty="0">
                <a:ea typeface="+mn-lt"/>
                <a:cs typeface="+mn-lt"/>
              </a:rPr>
              <a:t>prof. dr. sc. Anita Zovko</a:t>
            </a:r>
            <a:endParaRPr lang="hr-HR" dirty="0">
              <a:ea typeface="+mn-lt"/>
              <a:cs typeface="+mn-lt"/>
            </a:endParaRPr>
          </a:p>
          <a:p>
            <a:r>
              <a:rPr lang="hr-HR" sz="1600" dirty="0">
                <a:ea typeface="+mn-lt"/>
                <a:cs typeface="+mn-lt"/>
              </a:rPr>
              <a:t>1. mjesto žene u kategoriji 55+ u Zimskoj ligi u trčanju PGŽ-a</a:t>
            </a:r>
          </a:p>
          <a:p>
            <a:r>
              <a:rPr lang="hr-HR" sz="1600" dirty="0">
                <a:ea typeface="+mn-lt"/>
                <a:cs typeface="+mn-lt"/>
              </a:rPr>
              <a:t>1. mjesto na 22. međunarodnom </a:t>
            </a:r>
            <a:r>
              <a:rPr lang="hr-HR" sz="1600" dirty="0" err="1">
                <a:ea typeface="+mn-lt"/>
                <a:cs typeface="+mn-lt"/>
              </a:rPr>
              <a:t>polumaratonu</a:t>
            </a:r>
            <a:r>
              <a:rPr lang="hr-HR" sz="1600" dirty="0">
                <a:ea typeface="+mn-lt"/>
                <a:cs typeface="+mn-lt"/>
              </a:rPr>
              <a:t> u Splitu održanom 27. 2. 2022. u kategoriji 55+ </a:t>
            </a:r>
            <a:endParaRPr lang="hr-HR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1. mjesto na 6. međunarodnom </a:t>
            </a:r>
            <a:r>
              <a:rPr lang="hr-HR" sz="1600" dirty="0" err="1">
                <a:ea typeface="+mn-lt"/>
                <a:cs typeface="+mn-lt"/>
              </a:rPr>
              <a:t>polumaratonu</a:t>
            </a:r>
            <a:r>
              <a:rPr lang="hr-HR" sz="1600" dirty="0">
                <a:ea typeface="+mn-lt"/>
                <a:cs typeface="+mn-lt"/>
              </a:rPr>
              <a:t> u Mostaru održanom 19. 3. 2022. u kategoriji 55+ </a:t>
            </a:r>
            <a:endParaRPr lang="hr-HR" sz="1600" dirty="0">
              <a:cs typeface="Calibri"/>
            </a:endParaRPr>
          </a:p>
          <a:p>
            <a:r>
              <a:rPr lang="hr-HR" sz="1600" dirty="0">
                <a:ea typeface="+mn-lt"/>
                <a:cs typeface="+mn-lt"/>
              </a:rPr>
              <a:t>1. mjesto u kategoriji 55+ na međunarodnom </a:t>
            </a:r>
            <a:r>
              <a:rPr lang="hr-HR" sz="1600" i="1" dirty="0" err="1">
                <a:ea typeface="+mn-lt"/>
                <a:cs typeface="+mn-lt"/>
              </a:rPr>
              <a:t>trailu</a:t>
            </a:r>
            <a:r>
              <a:rPr lang="hr-HR" sz="1600" dirty="0">
                <a:ea typeface="+mn-lt"/>
                <a:cs typeface="+mn-lt"/>
              </a:rPr>
              <a:t> u </a:t>
            </a:r>
            <a:r>
              <a:rPr lang="hr-HR" sz="1600" dirty="0" err="1">
                <a:ea typeface="+mn-lt"/>
                <a:cs typeface="+mn-lt"/>
              </a:rPr>
              <a:t>Kostreni</a:t>
            </a:r>
            <a:r>
              <a:rPr lang="hr-HR" sz="1600" dirty="0">
                <a:ea typeface="+mn-lt"/>
                <a:cs typeface="+mn-lt"/>
              </a:rPr>
              <a:t> u dužini od 20 km održano 6. 3. 2022.</a:t>
            </a:r>
            <a:r>
              <a:rPr lang="hr-HR" dirty="0">
                <a:ea typeface="+mn-lt"/>
                <a:cs typeface="+mn-lt"/>
              </a:rPr>
              <a:t> </a:t>
            </a:r>
            <a:endParaRPr lang="hr-HR" dirty="0"/>
          </a:p>
          <a:p>
            <a:pPr algn="just"/>
            <a:r>
              <a:rPr lang="hr-HR" sz="1600" dirty="0">
                <a:ea typeface="+mn-lt"/>
                <a:cs typeface="+mn-lt"/>
              </a:rPr>
              <a:t>1. mjesto žene u kategoriji 55+ na </a:t>
            </a:r>
            <a:r>
              <a:rPr lang="hr-HR" sz="1600" i="1" dirty="0" err="1">
                <a:ea typeface="+mn-lt"/>
                <a:cs typeface="+mn-lt"/>
              </a:rPr>
              <a:t>Malinska</a:t>
            </a:r>
            <a:r>
              <a:rPr lang="hr-HR" sz="1600" i="1" dirty="0">
                <a:ea typeface="+mn-lt"/>
                <a:cs typeface="+mn-lt"/>
              </a:rPr>
              <a:t> </a:t>
            </a:r>
            <a:r>
              <a:rPr lang="hr-HR" sz="1600" i="1" dirty="0" err="1">
                <a:ea typeface="+mn-lt"/>
                <a:cs typeface="+mn-lt"/>
              </a:rPr>
              <a:t>trailu</a:t>
            </a:r>
            <a:r>
              <a:rPr lang="hr-HR" sz="1600" i="1" dirty="0">
                <a:ea typeface="+mn-lt"/>
                <a:cs typeface="+mn-lt"/>
              </a:rPr>
              <a:t> </a:t>
            </a:r>
            <a:r>
              <a:rPr lang="hr-HR" sz="1600" dirty="0">
                <a:ea typeface="+mn-lt"/>
                <a:cs typeface="+mn-lt"/>
              </a:rPr>
              <a:t>u dužini od 16 km </a:t>
            </a:r>
          </a:p>
          <a:p>
            <a:pPr algn="just"/>
            <a:r>
              <a:rPr lang="hr-HR" sz="1600" dirty="0">
                <a:ea typeface="+mn-lt"/>
                <a:cs typeface="+mn-lt"/>
              </a:rPr>
              <a:t>1. mjesto žene u kategoriji 55+ na 7. međunarodnoj cestovnoj utrci od 10 km  u Medulinu </a:t>
            </a:r>
            <a:endParaRPr lang="hr-HR" dirty="0"/>
          </a:p>
          <a:p>
            <a:endParaRPr lang="hr-HR" b="1" dirty="0">
              <a:ea typeface="Calibri"/>
              <a:cs typeface="Calibri"/>
            </a:endParaRPr>
          </a:p>
          <a:p>
            <a:endParaRPr lang="hr-HR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501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1540" y="1340768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 b="1">
              <a:latin typeface="Calibri" panose="020F0502020204030204" pitchFamily="34" charset="0"/>
            </a:endParaRPr>
          </a:p>
          <a:p>
            <a:endParaRPr lang="hr-HR">
              <a:latin typeface="Calibri" panose="020F0502020204030204" pitchFamily="34" charset="0"/>
            </a:endParaRPr>
          </a:p>
          <a:p>
            <a:pPr algn="just"/>
            <a:endParaRPr lang="vi-VN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245840"/>
            <a:ext cx="9144000" cy="9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r>
              <a:rPr lang="hr-HR" sz="3000" b="1" dirty="0">
                <a:cs typeface="Calibri"/>
              </a:rPr>
              <a:t>Nagrade i imenovanja koja su provele vanjske institucije i tijela (svibanj 2021–svibanj 2022)</a:t>
            </a:r>
            <a:endParaRPr lang="hr-HR" sz="3000" b="1" dirty="0"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3D34F0C8-A501-8EE5-B503-7EBB5BB4646C}"/>
              </a:ext>
            </a:extLst>
          </p:cNvPr>
          <p:cNvSpPr txBox="1"/>
          <p:nvPr/>
        </p:nvSpPr>
        <p:spPr>
          <a:xfrm>
            <a:off x="824400" y="1166400"/>
            <a:ext cx="7351199" cy="35702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hr-HR" sz="1600" b="1" dirty="0">
              <a:cs typeface="Calibri"/>
            </a:endParaRPr>
          </a:p>
          <a:p>
            <a:r>
              <a:rPr lang="hr-HR" sz="1600" b="1" dirty="0">
                <a:cs typeface="Calibri"/>
              </a:rPr>
              <a:t>SPORTSKA POSTIGNUĆA</a:t>
            </a:r>
          </a:p>
          <a:p>
            <a:endParaRPr lang="hr-HR" sz="1600" b="1" dirty="0">
              <a:cs typeface="Calibri"/>
            </a:endParaRPr>
          </a:p>
          <a:p>
            <a:r>
              <a:rPr lang="hr-HR" sz="1600" b="1" dirty="0">
                <a:cs typeface="Calibri"/>
              </a:rPr>
              <a:t>Prvenstvo Sveučilišta u Rijeci „</a:t>
            </a:r>
            <a:r>
              <a:rPr lang="hr-HR" sz="1600" b="1" dirty="0" err="1">
                <a:cs typeface="Calibri"/>
              </a:rPr>
              <a:t>Unisport</a:t>
            </a:r>
            <a:r>
              <a:rPr lang="hr-HR" sz="1600" b="1" dirty="0">
                <a:cs typeface="Calibri"/>
              </a:rPr>
              <a:t> liga“ </a:t>
            </a:r>
            <a:endParaRPr lang="hr-HR" b="1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r-HR" sz="1600" dirty="0">
                <a:cs typeface="Calibri"/>
              </a:rPr>
              <a:t>Studentice Filozofskog fakulteta osvojile 1. mjesto na prvenstvu Sveučilišta u Rijeci – 23. siječnja 2022. u dvorani 3. maj</a:t>
            </a:r>
            <a:endParaRPr lang="hr-HR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r-HR" sz="1600" dirty="0">
                <a:ea typeface="+mn-lt"/>
                <a:cs typeface="+mn-lt"/>
              </a:rPr>
              <a:t>Student 3. godine preddiplomskog studija </a:t>
            </a:r>
            <a:r>
              <a:rPr lang="hr-HR" sz="1600" b="1" dirty="0">
                <a:ea typeface="+mn-lt"/>
                <a:cs typeface="+mn-lt"/>
              </a:rPr>
              <a:t>Lovro Matešić</a:t>
            </a:r>
            <a:r>
              <a:rPr lang="hr-HR" sz="1600" dirty="0">
                <a:ea typeface="+mn-lt"/>
                <a:cs typeface="+mn-lt"/>
              </a:rPr>
              <a:t> osvojio je 1. mjesto u stolnom tenisu </a:t>
            </a:r>
            <a:endParaRPr lang="hr-HR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r-HR" sz="1600" dirty="0">
                <a:ea typeface="+mn-lt"/>
                <a:cs typeface="+mn-lt"/>
              </a:rPr>
              <a:t>Studentica 1. godine preddiplomskog studija </a:t>
            </a:r>
            <a:r>
              <a:rPr lang="hr-HR" sz="1600" b="1" dirty="0">
                <a:ea typeface="+mn-lt"/>
                <a:cs typeface="+mn-lt"/>
              </a:rPr>
              <a:t>Anamarija </a:t>
            </a:r>
            <a:r>
              <a:rPr lang="hr-HR" sz="1600" b="1" dirty="0" err="1">
                <a:ea typeface="+mn-lt"/>
                <a:cs typeface="+mn-lt"/>
              </a:rPr>
              <a:t>Radiković</a:t>
            </a:r>
            <a:r>
              <a:rPr lang="hr-HR" sz="1600" dirty="0">
                <a:ea typeface="+mn-lt"/>
                <a:cs typeface="+mn-lt"/>
              </a:rPr>
              <a:t> osvojila je 1. mjesto u šahu </a:t>
            </a:r>
            <a:endParaRPr lang="hr-HR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r-HR" sz="1600" dirty="0">
                <a:ea typeface="+mn-lt"/>
                <a:cs typeface="+mn-lt"/>
              </a:rPr>
              <a:t>Studentica 3. godine preddiplomskog studija </a:t>
            </a:r>
            <a:r>
              <a:rPr lang="hr-HR" sz="1600" b="1" dirty="0">
                <a:ea typeface="+mn-lt"/>
                <a:cs typeface="+mn-lt"/>
              </a:rPr>
              <a:t>Petra Šarić</a:t>
            </a:r>
            <a:r>
              <a:rPr lang="hr-HR" sz="1600" dirty="0">
                <a:ea typeface="+mn-lt"/>
                <a:cs typeface="+mn-lt"/>
              </a:rPr>
              <a:t> osvojila je 3. mjestu u šahu</a:t>
            </a:r>
            <a:endParaRPr lang="hr-HR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hr-HR" sz="1600" dirty="0">
                <a:ea typeface="+mn-lt"/>
                <a:cs typeface="+mn-lt"/>
              </a:rPr>
              <a:t>Studentica 2. godine diplomskog studija </a:t>
            </a:r>
            <a:r>
              <a:rPr lang="hr-HR" sz="1600" b="1" dirty="0">
                <a:ea typeface="+mn-lt"/>
                <a:cs typeface="+mn-lt"/>
              </a:rPr>
              <a:t>Ines Oreški</a:t>
            </a:r>
            <a:r>
              <a:rPr lang="hr-HR" sz="1600" dirty="0">
                <a:ea typeface="+mn-lt"/>
                <a:cs typeface="+mn-lt"/>
              </a:rPr>
              <a:t> osvojila je 2. mjesto u pikadu </a:t>
            </a:r>
            <a:endParaRPr lang="hr-HR" dirty="0">
              <a:cs typeface="Calibri"/>
            </a:endParaRPr>
          </a:p>
          <a:p>
            <a:endParaRPr lang="hr-HR" b="1" dirty="0">
              <a:ea typeface="Calibri"/>
              <a:cs typeface="Calibri"/>
            </a:endParaRPr>
          </a:p>
          <a:p>
            <a:endParaRPr lang="hr-HR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252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82099"/>
            <a:ext cx="9144000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r>
              <a:rPr lang="hr-HR" sz="2400" b="1"/>
              <a:t>Nagrade i priznanja Filozofskoga fakulteta u Rijeci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052736"/>
            <a:ext cx="9144000" cy="6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tabLst>
                <a:tab pos="2687638" algn="l"/>
              </a:tabLst>
              <a:defRPr/>
            </a:pPr>
            <a:r>
              <a:rPr lang="hr-H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Povelja </a:t>
            </a: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Filozofskoga</a:t>
            </a:r>
            <a:r>
              <a:rPr lang="hr-H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fakulteta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27584" y="1964317"/>
            <a:ext cx="8136904" cy="387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 anchorCtr="0"/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sc. Darko </a:t>
            </a:r>
            <a:r>
              <a:rPr lang="hr-HR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Dukovski</a:t>
            </a:r>
            <a:endParaRPr lang="hr-HR" sz="2400" b="1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>
                <a:latin typeface="Calibri"/>
                <a:cs typeface="Calibri"/>
              </a:rPr>
              <a:t>Odsjek za povijest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>
                <a:latin typeface="Calibri"/>
                <a:cs typeface="Calibri"/>
              </a:rPr>
              <a:t>(humanističke znanosti)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>
              <a:ea typeface="+mn-lt"/>
              <a:cs typeface="+mn-lt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prof. dr. sc. Ivanka Živčić-</a:t>
            </a:r>
            <a:r>
              <a:rPr lang="hr-HR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Bećirević</a:t>
            </a:r>
            <a:endParaRPr lang="en-US" sz="240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Odsjek za psihologiju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(društvene znanosti)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>
              <a:latin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527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-405425"/>
            <a:ext cx="9144000" cy="23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2800" b="1">
                <a:latin typeface="Calibri"/>
                <a:cs typeface="Calibri"/>
              </a:rPr>
              <a:t>Izazovi razvoja visokoškolskih ustanova u području humanističkih i društvenih znanosti</a:t>
            </a:r>
            <a:endParaRPr lang="hr-HR" sz="2800"/>
          </a:p>
          <a:p>
            <a:pPr algn="ctr"/>
            <a:endParaRPr lang="pl-PL" sz="3000" b="1" i="1">
              <a:latin typeface="Calibri" panose="020F0502020204030204" pitchFamily="34" charset="0"/>
              <a:cs typeface="Calibri"/>
            </a:endParaRP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7EAEBF-80D1-1D74-F872-E2701140989A}"/>
              </a:ext>
            </a:extLst>
          </p:cNvPr>
          <p:cNvSpPr txBox="1"/>
          <p:nvPr/>
        </p:nvSpPr>
        <p:spPr>
          <a:xfrm>
            <a:off x="587830" y="1427584"/>
            <a:ext cx="8094304" cy="615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000" b="1" dirty="0">
                <a:ea typeface="Calibri"/>
                <a:cs typeface="Calibri"/>
              </a:rPr>
              <a:t>PODRUČJA IZAZOVA</a:t>
            </a:r>
          </a:p>
          <a:p>
            <a:endParaRPr lang="hr-HR" sz="2000" b="1">
              <a:ea typeface="Calibri"/>
              <a:cs typeface="Calibri"/>
            </a:endParaRPr>
          </a:p>
          <a:p>
            <a:r>
              <a:rPr lang="hr-HR" sz="2000" dirty="0">
                <a:ea typeface="Calibri"/>
                <a:cs typeface="Calibri"/>
              </a:rPr>
              <a:t>1. Razvojni</a:t>
            </a:r>
          </a:p>
          <a:p>
            <a:endParaRPr lang="hr-HR" sz="2000">
              <a:cs typeface="Calibri"/>
            </a:endParaRPr>
          </a:p>
          <a:p>
            <a:r>
              <a:rPr lang="hr-HR" sz="2000" dirty="0">
                <a:ea typeface="+mn-lt"/>
                <a:cs typeface="+mn-lt"/>
              </a:rPr>
              <a:t>2. Institucijsko-upravljački</a:t>
            </a:r>
            <a:endParaRPr lang="hr-HR" sz="2000" dirty="0">
              <a:cs typeface="Calibri"/>
            </a:endParaRPr>
          </a:p>
          <a:p>
            <a:endParaRPr lang="hr-HR" sz="2000" dirty="0">
              <a:cs typeface="Calibri"/>
            </a:endParaRPr>
          </a:p>
          <a:p>
            <a:r>
              <a:rPr lang="hr-HR" sz="2000" dirty="0">
                <a:cs typeface="Calibri"/>
              </a:rPr>
              <a:t>3. Regulativni</a:t>
            </a:r>
          </a:p>
          <a:p>
            <a:endParaRPr lang="hr-HR" sz="2000" dirty="0">
              <a:ea typeface="Calibri"/>
              <a:cs typeface="Calibri"/>
            </a:endParaRPr>
          </a:p>
          <a:p>
            <a:r>
              <a:rPr lang="hr-HR" sz="2000" dirty="0">
                <a:ea typeface="+mn-lt"/>
                <a:cs typeface="+mn-lt"/>
              </a:rPr>
              <a:t>4. Znanost</a:t>
            </a:r>
          </a:p>
          <a:p>
            <a:endParaRPr lang="hr-HR" sz="2000" dirty="0">
              <a:ea typeface="+mn-lt"/>
              <a:cs typeface="+mn-lt"/>
            </a:endParaRPr>
          </a:p>
          <a:p>
            <a:r>
              <a:rPr lang="hr-HR" sz="2000" dirty="0">
                <a:ea typeface="+mn-lt"/>
                <a:cs typeface="+mn-lt"/>
              </a:rPr>
              <a:t>5. Nastava</a:t>
            </a:r>
          </a:p>
          <a:p>
            <a:endParaRPr lang="hr-HR" sz="2000" dirty="0">
              <a:cs typeface="Calibri"/>
            </a:endParaRPr>
          </a:p>
          <a:p>
            <a:r>
              <a:rPr lang="hr-HR" sz="2000" dirty="0">
                <a:cs typeface="Calibri"/>
              </a:rPr>
              <a:t>6. Zajednica</a:t>
            </a:r>
          </a:p>
          <a:p>
            <a:endParaRPr lang="hr-HR" sz="2000" dirty="0">
              <a:cs typeface="Calibri"/>
            </a:endParaRPr>
          </a:p>
          <a:p>
            <a:endParaRPr lang="hr-HR" sz="2000">
              <a:cs typeface="Calibri"/>
            </a:endParaRPr>
          </a:p>
          <a:p>
            <a:pPr marL="342900" indent="-342900">
              <a:buAutoNum type="arabicPeriod"/>
            </a:pPr>
            <a:endParaRPr lang="hr-HR" sz="1200">
              <a:cs typeface="Calibri"/>
            </a:endParaRPr>
          </a:p>
          <a:p>
            <a:endParaRPr lang="hr-HR" sz="2800"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578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 anchor="ctr">
            <a:spAutoFit/>
          </a:bodyPr>
          <a:lstStyle/>
          <a:p>
            <a:pPr algn="ctr"/>
            <a:r>
              <a:rPr lang="hr-HR" sz="2400" b="1"/>
              <a:t>Nagrade i priznanja Filozofskoga fakulteta u Rijeci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92696"/>
            <a:ext cx="9144000" cy="8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algn="ctr">
              <a:tabLst>
                <a:tab pos="2687638" algn="l"/>
              </a:tabLst>
              <a:defRPr/>
            </a:pPr>
            <a:endParaRPr lang="hr-H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Nagrada Filozofskoga fakulteta za </a:t>
            </a:r>
            <a:endParaRPr lang="hr-HR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znanstvenoistraživački rad u području </a:t>
            </a:r>
            <a:endParaRPr lang="hr-HR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/>
            </a:endParaRPr>
          </a:p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humanističkih i društvenih znanosti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5619224"/>
            <a:ext cx="4572000" cy="8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pl-PL" sz="160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131" y="2222574"/>
            <a:ext cx="420362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sc. Lada Badurina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 panose="020F0502020204030204" pitchFamily="34" charset="0"/>
              </a:rPr>
              <a:t>Odsjek za kroatistiku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 panose="020F0502020204030204" pitchFamily="34" charset="0"/>
              </a:rPr>
              <a:t>(humanističke znanosti)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>
              <a:latin typeface="Calibri" panose="020F050202020403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592538" y="5619224"/>
            <a:ext cx="4572000" cy="8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pl-PL" sz="160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2218589"/>
            <a:ext cx="473413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izv. prof. dr. sc. Bojana Ćulum-Ilić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 panose="020F0502020204030204" pitchFamily="34" charset="0"/>
              </a:rPr>
              <a:t>Odsjek za pedagogiju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 panose="020F0502020204030204" pitchFamily="34" charset="0"/>
              </a:rPr>
              <a:t>(društvene znanosti)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>
              <a:latin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2927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 anchor="ctr">
            <a:spAutoFit/>
          </a:bodyPr>
          <a:lstStyle/>
          <a:p>
            <a:pPr algn="ctr"/>
            <a:r>
              <a:rPr lang="hr-HR" sz="2400" b="1"/>
              <a:t>Nagrade i priznanja Filozofskoga fakulteta u Rijeci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92696"/>
            <a:ext cx="9144000" cy="8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Nagrada Filozofskoga fakulteta </a:t>
            </a:r>
            <a:endParaRPr lang="sr-Latn-RS">
              <a:latin typeface="Calibri"/>
              <a:cs typeface="Calibri"/>
            </a:endParaRPr>
          </a:p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za mlađe znanstvenike </a:t>
            </a:r>
            <a:endParaRPr lang="hr-HR"/>
          </a:p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u području humanističkih i društvenih znanosti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5584934"/>
            <a:ext cx="4572000" cy="76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pl-PL" sz="160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131" y="2294582"/>
            <a:ext cx="4203628" cy="26314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Mario Pintarić, mag. </a:t>
            </a:r>
            <a:r>
              <a:rPr lang="hr-HR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hist</a:t>
            </a: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. art. 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Odsjek za povijest umjetnosti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(humanističke znanosti)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lt"/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>
              <a:latin typeface="Calibri" panose="020F050202020403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592538" y="5584934"/>
            <a:ext cx="4572000" cy="97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pl-PL" sz="160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2290597"/>
            <a:ext cx="4734130" cy="21236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dr. sc. Nena Vukelić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/>
                <a:cs typeface="Calibri"/>
              </a:rPr>
              <a:t>Odsjek za pedagogiju</a:t>
            </a:r>
            <a:endParaRPr lang="hr-HR" sz="2000">
              <a:latin typeface="Calibri" panose="020F0502020204030204" pitchFamily="34" charset="0"/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/>
                <a:cs typeface="Calibri"/>
              </a:rPr>
              <a:t>(društvene znanosti)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>
              <a:latin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822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 anchor="ctr">
            <a:spAutoFit/>
          </a:bodyPr>
          <a:lstStyle/>
          <a:p>
            <a:pPr algn="ctr"/>
            <a:r>
              <a:rPr lang="hr-HR" sz="2400" b="1"/>
              <a:t>Nagrade i priznanja Filozofskoga fakulteta u Rijeci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92696"/>
            <a:ext cx="9144000" cy="8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Nagrada Filozofskoga fakulteta </a:t>
            </a:r>
            <a:endParaRPr lang="sr-Latn-RS">
              <a:latin typeface="Calibri"/>
              <a:cs typeface="Calibri"/>
            </a:endParaRPr>
          </a:p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za popularizaciju znanosti </a:t>
            </a:r>
            <a:endParaRPr lang="hr-HR"/>
          </a:p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u području humanističkih i društvenih znanosti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08037" y="5859161"/>
            <a:ext cx="3779912" cy="64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pl-PL" sz="160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2115433"/>
            <a:ext cx="4510763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dr. sc. Palma </a:t>
            </a:r>
            <a:r>
              <a:rPr lang="hr-HR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Karković</a:t>
            </a: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hr-HR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Takalić</a:t>
            </a: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 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Odsjek za povijest umjetnosti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(humanističke znanosti)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>
              <a:latin typeface="Calibri" panose="020F050202020403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581057" y="5763240"/>
            <a:ext cx="4572000" cy="76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pl-PL" sz="160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5992" y="2114574"/>
            <a:ext cx="4788130" cy="26314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sc. Jasminka </a:t>
            </a:r>
            <a:r>
              <a:rPr lang="hr-HR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Zloković</a:t>
            </a: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Odsjek za pedagogiju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(društvene znanosti)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>
              <a:latin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1648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 anchor="ctr">
            <a:spAutoFit/>
          </a:bodyPr>
          <a:lstStyle/>
          <a:p>
            <a:pPr algn="ctr"/>
            <a:r>
              <a:rPr lang="hr-HR" sz="2400" b="1"/>
              <a:t>Nagrade i priznanja Filozofskoga fakulteta u Rijeci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92696"/>
            <a:ext cx="9144000" cy="8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Nagrada Filozofskoga fakulteta </a:t>
            </a:r>
            <a:endParaRPr lang="sr-Latn-RS">
              <a:latin typeface="Calibri"/>
              <a:cs typeface="Calibri"/>
            </a:endParaRPr>
          </a:p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za nastavni rad iz područja humanističkih i društvenih znanosti </a:t>
            </a:r>
            <a:endParaRPr lang="hr-HR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5475208"/>
            <a:ext cx="4572000" cy="8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pl-PL" sz="160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609" y="177558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22" y="2078558"/>
            <a:ext cx="42036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doc. dr. sc. Goran Bilogrivić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 panose="020F0502020204030204" pitchFamily="34" charset="0"/>
              </a:rPr>
              <a:t>Odsjek za povijest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 panose="020F0502020204030204" pitchFamily="34" charset="0"/>
              </a:rPr>
              <a:t>(humanističke znanosti)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>
              <a:latin typeface="Calibri" panose="020F050202020403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604191" y="5552256"/>
            <a:ext cx="4572000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hr-HR" sz="160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1961" y="2077158"/>
            <a:ext cx="49320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pl-PL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pl-PL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sc. Ivana Miočić</a:t>
            </a: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 panose="020F0502020204030204" pitchFamily="34" charset="0"/>
              </a:rPr>
              <a:t>Odsjek za pedagogiju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 panose="020F0502020204030204" pitchFamily="34" charset="0"/>
              </a:rPr>
              <a:t>(društvene znanosti)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>
              <a:latin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973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 anchor="ctr">
            <a:spAutoFit/>
          </a:bodyPr>
          <a:lstStyle/>
          <a:p>
            <a:pPr algn="ctr"/>
            <a:r>
              <a:rPr lang="hr-HR" sz="2400" b="1"/>
              <a:t>Nagrade i priznanja Filozofskoga fakulteta u Rijeci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92696"/>
            <a:ext cx="9144000" cy="8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Nagrada Filozofskoga fakulteta </a:t>
            </a:r>
            <a:endParaRPr lang="sr-Latn-RS"/>
          </a:p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za znanstvenu produkciju</a:t>
            </a:r>
            <a:endParaRPr lang="hr-HR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5475208"/>
            <a:ext cx="4572000" cy="8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pl-PL" sz="160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609" y="177558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22" y="2078558"/>
            <a:ext cx="4203628" cy="21236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sc. Dražen Domijan</a:t>
            </a: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/>
                <a:cs typeface="Calibri"/>
              </a:rPr>
              <a:t>Odsjek za psihologiju</a:t>
            </a:r>
            <a:endParaRPr lang="hr-HR" sz="2000">
              <a:latin typeface="Calibri" panose="020F0502020204030204" pitchFamily="34" charset="0"/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/>
                <a:cs typeface="Calibri"/>
              </a:rPr>
              <a:t>(društvene znanosti)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>
              <a:latin typeface="Calibri" panose="020F050202020403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604191" y="5552256"/>
            <a:ext cx="4572000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hr-HR" sz="160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1961" y="2077158"/>
            <a:ext cx="4932040" cy="21236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pl-PL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pl-PL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doc. dr. s</a:t>
            </a: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hr-HR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Asmir</a:t>
            </a: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Gračanin </a:t>
            </a: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/>
                <a:cs typeface="Calibri"/>
              </a:rPr>
              <a:t>Odsjek za psihologiju</a:t>
            </a:r>
            <a:endParaRPr lang="hr-HR" sz="2000">
              <a:latin typeface="Calibri" panose="020F0502020204030204" pitchFamily="34" charset="0"/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/>
                <a:cs typeface="Calibri"/>
              </a:rPr>
              <a:t>(društvene znanosti)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>
              <a:latin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966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 anchor="ctr">
            <a:spAutoFit/>
          </a:bodyPr>
          <a:lstStyle/>
          <a:p>
            <a:pPr algn="ctr"/>
            <a:r>
              <a:rPr lang="hr-HR" sz="2400" b="1"/>
              <a:t>Nagrade i priznanja Filozofskoga fakulteta u Rijeci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92696"/>
            <a:ext cx="9144000" cy="8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Nagrada Filozofskoga fakulteta </a:t>
            </a:r>
            <a:endParaRPr lang="sr-Latn-RS"/>
          </a:p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za znanstvenu produkciju</a:t>
            </a:r>
            <a:endParaRPr lang="hr-HR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5475208"/>
            <a:ext cx="4572000" cy="8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pl-PL" sz="160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609" y="177558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22" y="2078558"/>
            <a:ext cx="4203628" cy="21236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sc. Igor Kardum</a:t>
            </a: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/>
                <a:cs typeface="Calibri"/>
              </a:rPr>
              <a:t>Odsjek za psihologiju</a:t>
            </a:r>
            <a:endParaRPr lang="hr-HR" sz="2000">
              <a:latin typeface="Calibri" panose="020F0502020204030204" pitchFamily="34" charset="0"/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/>
                <a:cs typeface="Calibri"/>
              </a:rPr>
              <a:t>(društvene znanosti)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>
              <a:latin typeface="Calibri" panose="020F050202020403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604191" y="5552256"/>
            <a:ext cx="4572000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hr-HR" sz="160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1961" y="2077158"/>
            <a:ext cx="4932040" cy="21236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pl-PL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pl-PL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doc. dr. s</a:t>
            </a: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Ljerka Ostojić </a:t>
            </a: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/>
                <a:cs typeface="Calibri"/>
              </a:rPr>
              <a:t>Odsjek za psihologiju</a:t>
            </a:r>
            <a:endParaRPr lang="hr-HR" sz="2000">
              <a:latin typeface="Calibri" panose="020F0502020204030204" pitchFamily="34" charset="0"/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/>
                <a:cs typeface="Calibri"/>
              </a:rPr>
              <a:t>(društvene znanosti)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>
              <a:latin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645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 anchor="ctr">
            <a:spAutoFit/>
          </a:bodyPr>
          <a:lstStyle/>
          <a:p>
            <a:pPr algn="ctr"/>
            <a:r>
              <a:rPr lang="hr-HR" sz="2400" b="1"/>
              <a:t>Nagrade i priznanja Filozofskoga fakulteta u Rijeci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92696"/>
            <a:ext cx="9144000" cy="8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algn="ctr">
              <a:tabLst>
                <a:tab pos="2687638" algn="l"/>
              </a:tabLst>
              <a:defRPr/>
            </a:pP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Zahvalnica Filozofskoga fakulteta 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5475208"/>
            <a:ext cx="4572000" cy="8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pl-PL" sz="160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609" y="177558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4778" y="2078558"/>
            <a:ext cx="4707628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dr. sc. Ivanka Živčić-</a:t>
            </a:r>
            <a:r>
              <a:rPr lang="hr-HR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Bećirević</a:t>
            </a:r>
            <a:endParaRPr lang="hr-HR" sz="2400" b="1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/>
                <a:cs typeface="Calibri"/>
              </a:rPr>
              <a:t>Odsjek za psihologiju</a:t>
            </a:r>
            <a:endParaRPr lang="hr-HR" sz="2000">
              <a:latin typeface="Calibri" panose="020F0502020204030204" pitchFamily="34" charset="0"/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>
                <a:latin typeface="Calibri"/>
                <a:cs typeface="Calibri"/>
              </a:rPr>
              <a:t>(društvene znanosti)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>
              <a:latin typeface="Calibri" panose="020F050202020403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604191" y="5552256"/>
            <a:ext cx="4572000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hr-HR" sz="1600">
              <a:latin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305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 anchor="ctr">
            <a:spAutoFit/>
          </a:bodyPr>
          <a:lstStyle/>
          <a:p>
            <a:pPr algn="ctr"/>
            <a:r>
              <a:rPr lang="hr-HR" sz="2400" b="1"/>
              <a:t>Nagrade i priznanja Filozofskoga fakulteta u Rijeci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92696"/>
            <a:ext cx="9144000" cy="8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3000" b="1"/>
              <a:t>Dekanove nagrade</a:t>
            </a:r>
          </a:p>
          <a:p>
            <a:pPr algn="ctr"/>
            <a:r>
              <a:rPr lang="hr-HR" sz="3000" b="1"/>
              <a:t>(</a:t>
            </a: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izvrsnost na preddiplomskom i diplomskom studiju</a:t>
            </a:r>
            <a:r>
              <a:rPr lang="hr-HR" sz="3000" b="1"/>
              <a:t>)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5475208"/>
            <a:ext cx="4572000" cy="8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pl-PL" sz="160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609" y="177558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22" y="2078558"/>
            <a:ext cx="420362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Izvrsnost na preddiplomskom studiju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Adrijan 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Štivić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 dirty="0">
                <a:latin typeface="Calibri" panose="020F0502020204030204" pitchFamily="34" charset="0"/>
              </a:rPr>
              <a:t>student </a:t>
            </a:r>
            <a:r>
              <a:rPr lang="hr-HR" sz="2000" dirty="0" err="1">
                <a:latin typeface="Calibri" panose="020F0502020204030204" pitchFamily="34" charset="0"/>
              </a:rPr>
              <a:t>Dvopredmetnoga</a:t>
            </a:r>
            <a:r>
              <a:rPr lang="hr-HR" sz="2000" dirty="0">
                <a:latin typeface="Calibri" panose="020F0502020204030204" pitchFamily="34" charset="0"/>
              </a:rPr>
              <a:t> preddiplomskog studija hrvatskoga jezika i književnosti i </a:t>
            </a:r>
            <a:r>
              <a:rPr lang="hr-HR" sz="2000" dirty="0" err="1">
                <a:latin typeface="Calibri" panose="020F0502020204030204" pitchFamily="34" charset="0"/>
              </a:rPr>
              <a:t>Dvopredmetnoga</a:t>
            </a:r>
            <a:r>
              <a:rPr lang="hr-HR" sz="2000" dirty="0">
                <a:latin typeface="Calibri" panose="020F0502020204030204" pitchFamily="34" charset="0"/>
              </a:rPr>
              <a:t> preddiplomskog studija povijesti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604191" y="5552256"/>
            <a:ext cx="4572000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hr-HR" sz="160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1961" y="2077158"/>
            <a:ext cx="493204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Izvrsnost na diplomskom studiju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Lucija Tomac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 dirty="0">
                <a:latin typeface="Calibri" panose="020F0502020204030204" pitchFamily="34" charset="0"/>
              </a:rPr>
              <a:t>studentica Jednopredmetnoga diplomskog studija pedagogije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 dirty="0">
              <a:latin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973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 anchor="ctr">
            <a:spAutoFit/>
          </a:bodyPr>
          <a:lstStyle/>
          <a:p>
            <a:pPr algn="ctr"/>
            <a:r>
              <a:rPr lang="hr-HR" sz="2400" b="1"/>
              <a:t>Nagrade i priznanja Filozofskoga fakulteta u Rijeci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92696"/>
            <a:ext cx="9144000" cy="8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3000" b="1"/>
              <a:t>Dekanove nagrade</a:t>
            </a:r>
          </a:p>
          <a:p>
            <a:pPr algn="ctr"/>
            <a:r>
              <a:rPr lang="hr-HR" sz="3000" b="1"/>
              <a:t>(</a:t>
            </a:r>
            <a:r>
              <a:rPr lang="hr-H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studentski aktivizam</a:t>
            </a:r>
            <a:r>
              <a:rPr lang="hr-HR" sz="3000" b="1"/>
              <a:t>)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5475208"/>
            <a:ext cx="4572000" cy="8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pl-PL" sz="160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609" y="177558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22" y="2078558"/>
            <a:ext cx="88947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Studentski aktivizam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 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Pjerobon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 dirty="0">
                <a:latin typeface="Calibri" panose="020F0502020204030204" pitchFamily="34" charset="0"/>
              </a:rPr>
              <a:t>student </a:t>
            </a:r>
            <a:r>
              <a:rPr lang="hr-HR" sz="2000" dirty="0" err="1">
                <a:latin typeface="Calibri" panose="020F0502020204030204" pitchFamily="34" charset="0"/>
              </a:rPr>
              <a:t>Dvopredmetnoga</a:t>
            </a:r>
            <a:r>
              <a:rPr lang="hr-HR" sz="2000" dirty="0">
                <a:latin typeface="Calibri" panose="020F0502020204030204" pitchFamily="34" charset="0"/>
              </a:rPr>
              <a:t> preddiplomskog studija povijest umjetnosti i </a:t>
            </a:r>
            <a:r>
              <a:rPr lang="hr-HR" sz="2000" dirty="0" err="1">
                <a:latin typeface="Calibri" panose="020F0502020204030204" pitchFamily="34" charset="0"/>
              </a:rPr>
              <a:t>Dvopredmetnoga</a:t>
            </a:r>
            <a:r>
              <a:rPr lang="hr-HR" sz="2000" dirty="0">
                <a:latin typeface="Calibri" panose="020F0502020204030204" pitchFamily="34" charset="0"/>
              </a:rPr>
              <a:t> preddiplomskog studija povijesti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604191" y="5552256"/>
            <a:ext cx="4572000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hr-HR" sz="1600">
              <a:latin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081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3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" bIns="10800" anchor="ctr">
            <a:spAutoFit/>
          </a:bodyPr>
          <a:lstStyle/>
          <a:p>
            <a:pPr algn="ctr"/>
            <a:r>
              <a:rPr lang="hr-HR" sz="2400" b="1"/>
              <a:t>Nagrade i priznanja Filozofskoga fakulteta u Rijeci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92696"/>
            <a:ext cx="9144000" cy="83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algn="ctr"/>
            <a:r>
              <a:rPr lang="hr-HR" sz="2800" b="1"/>
              <a:t>Dekanove nagrade</a:t>
            </a:r>
          </a:p>
          <a:p>
            <a:pPr algn="ctr"/>
            <a:r>
              <a:rPr lang="hr-HR" sz="2800" b="1"/>
              <a:t>(</a:t>
            </a:r>
            <a:r>
              <a:rPr lang="hr-H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najuspješniji student s invaliditetom i student volonter godine</a:t>
            </a:r>
            <a:r>
              <a:rPr lang="hr-HR" sz="2800" b="1"/>
              <a:t>)</a:t>
            </a:r>
            <a:endParaRPr lang="hr-HR" sz="2800" b="1">
              <a:cs typeface="Calibri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5475208"/>
            <a:ext cx="4572000" cy="8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pl-PL" sz="160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609" y="177558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22" y="2078558"/>
            <a:ext cx="4203628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Najuspješniji student s invaliditetom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Karla Pilat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 dirty="0">
                <a:latin typeface="Calibri"/>
                <a:cs typeface="Calibri"/>
              </a:rPr>
              <a:t>studentica Jednopredmetnoga diplomskog studija psihologije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604191" y="5552256"/>
            <a:ext cx="4572000" cy="6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tabLst>
                <a:tab pos="2687638" algn="l"/>
              </a:tabLst>
            </a:pPr>
            <a:endParaRPr lang="hr-HR" sz="160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1961" y="2077158"/>
            <a:ext cx="4932040" cy="28777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volonter godine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Katarina Erak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r>
              <a:rPr lang="hr-HR" sz="2000" dirty="0">
                <a:latin typeface="Calibri"/>
                <a:cs typeface="Calibri"/>
              </a:rPr>
              <a:t>studentica Jednopredmetnoga preddiplomskog studija psihologije</a:t>
            </a:r>
          </a:p>
          <a:p>
            <a:pPr marL="263525" indent="-263525" algn="ctr">
              <a:spcBef>
                <a:spcPts val="600"/>
              </a:spcBef>
              <a:tabLst>
                <a:tab pos="2687638" algn="l"/>
              </a:tabLst>
            </a:pPr>
            <a:endParaRPr lang="hr-HR" sz="2000" dirty="0">
              <a:latin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0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-174593"/>
            <a:ext cx="9144000" cy="193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Nastava i studenti</a:t>
            </a:r>
            <a:endParaRPr lang="hr-HR" sz="3000" b="1">
              <a:latin typeface="Calibri" panose="020F0502020204030204" pitchFamily="34" charset="0"/>
              <a:cs typeface="Calibri"/>
            </a:endParaRPr>
          </a:p>
          <a:p>
            <a:pPr algn="ctr"/>
            <a:endParaRPr lang="pl-PL" sz="3000" b="1" i="1">
              <a:latin typeface="Calibri" panose="020F0502020204030204" pitchFamily="34" charset="0"/>
              <a:cs typeface="Calibri"/>
            </a:endParaRP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7EAEBF-80D1-1D74-F872-E2701140989A}"/>
              </a:ext>
            </a:extLst>
          </p:cNvPr>
          <p:cNvSpPr txBox="1"/>
          <p:nvPr/>
        </p:nvSpPr>
        <p:spPr>
          <a:xfrm>
            <a:off x="587830" y="1427584"/>
            <a:ext cx="8094304" cy="4370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hr-HR" sz="2800" dirty="0">
                <a:cs typeface="Calibri"/>
              </a:rPr>
              <a:t>Nastava uživo</a:t>
            </a:r>
            <a:endParaRPr lang="hr-HR" sz="2800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hr-HR" sz="2800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hr-HR" sz="2800" dirty="0">
                <a:ea typeface="+mn-lt"/>
                <a:cs typeface="+mn-lt"/>
              </a:rPr>
              <a:t>„Emocionalno funkcioniranje studenata tijekom </a:t>
            </a:r>
            <a:r>
              <a:rPr lang="hr-HR" sz="2800" dirty="0" err="1">
                <a:ea typeface="+mn-lt"/>
                <a:cs typeface="+mn-lt"/>
              </a:rPr>
              <a:t>pandemije</a:t>
            </a:r>
            <a:r>
              <a:rPr lang="hr-HR" sz="2800" dirty="0">
                <a:ea typeface="+mn-lt"/>
                <a:cs typeface="+mn-lt"/>
              </a:rPr>
              <a:t>”</a:t>
            </a:r>
            <a:endParaRPr lang="hr-HR" sz="2800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hr-HR" sz="2800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hr-HR" sz="2800" dirty="0">
                <a:ea typeface="+mn-lt"/>
                <a:cs typeface="+mn-lt"/>
              </a:rPr>
              <a:t>Promocija Filozofskoga fakulteta u Rijeci </a:t>
            </a:r>
          </a:p>
          <a:p>
            <a:pPr marL="342900" indent="-342900">
              <a:buAutoNum type="arabicPeriod"/>
            </a:pPr>
            <a:endParaRPr lang="hr-HR" sz="2800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hr-HR" sz="2800" dirty="0">
                <a:ea typeface="+mn-lt"/>
                <a:cs typeface="+mn-lt"/>
              </a:rPr>
              <a:t>Internacionalizacija: ERASMUS I YUFE-predmeti</a:t>
            </a:r>
            <a:endParaRPr lang="hr-HR" dirty="0"/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798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38" y="0"/>
            <a:ext cx="385672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0"/>
            <a:ext cx="144016" cy="6858000"/>
          </a:xfrm>
          <a:prstGeom prst="rect">
            <a:avLst/>
          </a:prstGeom>
          <a:solidFill>
            <a:srgbClr val="FFD800"/>
          </a:solidFill>
        </p:spPr>
        <p:txBody>
          <a:bodyPr wrap="square" rtlCol="0">
            <a:noAutofit/>
          </a:bodyPr>
          <a:lstStyle/>
          <a:p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467544" y="4524"/>
            <a:ext cx="720080" cy="6858000"/>
          </a:xfrm>
          <a:prstGeom prst="rect">
            <a:avLst/>
          </a:prstGeom>
          <a:solidFill>
            <a:srgbClr val="FFD800"/>
          </a:solidFill>
        </p:spPr>
        <p:txBody>
          <a:bodyPr wrap="square" rtlCol="0">
            <a:noAutofit/>
          </a:bodyPr>
          <a:lstStyle/>
          <a:p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7596336" y="0"/>
            <a:ext cx="1547664" cy="6858000"/>
          </a:xfrm>
          <a:prstGeom prst="rect">
            <a:avLst/>
          </a:prstGeom>
          <a:solidFill>
            <a:srgbClr val="FFD800"/>
          </a:solidFill>
        </p:spPr>
        <p:txBody>
          <a:bodyPr wrap="square" rtlCol="0">
            <a:no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21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-174593"/>
            <a:ext cx="9144000" cy="193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10800" rIns="91440" bIns="10800" anchor="ctr">
            <a:spAutoFit/>
          </a:bodyPr>
          <a:lstStyle/>
          <a:p>
            <a:pPr algn="ctr"/>
            <a:endParaRPr lang="pl-PL" sz="3200" b="1">
              <a:latin typeface="Calibri" panose="020F0502020204030204" pitchFamily="34" charset="0"/>
            </a:endParaRPr>
          </a:p>
          <a:p>
            <a:pPr algn="ctr"/>
            <a:r>
              <a:rPr lang="hr-HR" sz="3000" b="1">
                <a:latin typeface="Calibri"/>
                <a:cs typeface="Calibri"/>
              </a:rPr>
              <a:t>Nastava i studenti</a:t>
            </a:r>
            <a:endParaRPr lang="pl-PL"/>
          </a:p>
          <a:p>
            <a:pPr algn="ctr"/>
            <a:endParaRPr lang="pl-PL" sz="3000" b="1" i="1">
              <a:latin typeface="Calibri" panose="020F0502020204030204" pitchFamily="34" charset="0"/>
              <a:cs typeface="Calibri"/>
            </a:endParaRPr>
          </a:p>
          <a:p>
            <a:pPr algn="ctr"/>
            <a:endParaRPr lang="hr-HR" sz="3200" b="1" i="1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68532DD-09E7-0095-0204-38071157C7A7}"/>
              </a:ext>
            </a:extLst>
          </p:cNvPr>
          <p:cNvSpPr txBox="1"/>
          <p:nvPr/>
        </p:nvSpPr>
        <p:spPr>
          <a:xfrm>
            <a:off x="723123" y="1166327"/>
            <a:ext cx="8000999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 dirty="0">
                <a:cs typeface="Calibri"/>
              </a:rPr>
              <a:t>Što nas očekuje:</a:t>
            </a:r>
          </a:p>
          <a:p>
            <a:endParaRPr lang="hr-HR" sz="2800" dirty="0">
              <a:cs typeface="Calibri"/>
            </a:endParaRPr>
          </a:p>
          <a:p>
            <a:r>
              <a:rPr lang="hr-HR" sz="2800" dirty="0">
                <a:cs typeface="Calibri"/>
              </a:rPr>
              <a:t>1. Nastavna djelatnost: transformacija?</a:t>
            </a: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r>
              <a:rPr lang="hr-HR" sz="2800" dirty="0">
                <a:cs typeface="Calibri"/>
              </a:rPr>
              <a:t>2. Nastavnički </a:t>
            </a:r>
            <a:r>
              <a:rPr lang="hr-HR" sz="2800" i="1" dirty="0">
                <a:cs typeface="Calibri"/>
              </a:rPr>
              <a:t>vs</a:t>
            </a:r>
            <a:r>
              <a:rPr lang="hr-HR" sz="2800" dirty="0">
                <a:cs typeface="Calibri"/>
              </a:rPr>
              <a:t>. opći smjerovi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96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632" y="325396"/>
            <a:ext cx="9144000" cy="4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10800" rIns="91440" bIns="10800" anchor="ctr">
            <a:spAutoFit/>
          </a:bodyPr>
          <a:lstStyle/>
          <a:p>
            <a:pPr algn="ctr"/>
            <a:r>
              <a:rPr lang="hr-HR" sz="3000" b="1"/>
              <a:t>Znanost i međunarodna suradnja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311DF9-AE00-9BC2-25AD-AA395B04C13C}"/>
              </a:ext>
            </a:extLst>
          </p:cNvPr>
          <p:cNvSpPr txBox="1"/>
          <p:nvPr/>
        </p:nvSpPr>
        <p:spPr>
          <a:xfrm>
            <a:off x="8827" y="983209"/>
            <a:ext cx="9146963" cy="560153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2000" i="1">
                <a:ea typeface="Calibri"/>
                <a:cs typeface="Calibri"/>
              </a:rPr>
              <a:t>Znanstvena produkcija 2021.</a:t>
            </a:r>
            <a:endParaRPr lang="en-US" sz="2000">
              <a:ea typeface="Calibri"/>
              <a:cs typeface="Calibri"/>
            </a:endParaRPr>
          </a:p>
          <a:p>
            <a:pPr algn="ctr"/>
            <a:endParaRPr lang="hr-HR" sz="1600">
              <a:ea typeface="+mn-lt"/>
              <a:cs typeface="+mn-lt"/>
            </a:endParaRPr>
          </a:p>
          <a:p>
            <a:pPr algn="ctr"/>
            <a:r>
              <a:rPr lang="hr-HR" sz="1600">
                <a:ea typeface="+mn-lt"/>
                <a:cs typeface="+mn-lt"/>
              </a:rPr>
              <a:t>Podaci iz </a:t>
            </a:r>
            <a:r>
              <a:rPr lang="hr-HR" sz="1600" i="1">
                <a:ea typeface="+mn-lt"/>
                <a:cs typeface="+mn-lt"/>
              </a:rPr>
              <a:t>Hrvatske znanstvene bibliografije</a:t>
            </a:r>
            <a:r>
              <a:rPr lang="hr-HR" sz="1600">
                <a:ea typeface="+mn-lt"/>
                <a:cs typeface="+mn-lt"/>
              </a:rPr>
              <a:t> </a:t>
            </a:r>
            <a:r>
              <a:rPr lang="hr-HR" sz="1600" i="1">
                <a:ea typeface="+mn-lt"/>
                <a:cs typeface="+mn-lt"/>
              </a:rPr>
              <a:t>CROSBI </a:t>
            </a:r>
            <a:r>
              <a:rPr lang="hr-HR" sz="1600">
                <a:ea typeface="+mn-lt"/>
                <a:cs typeface="+mn-lt"/>
              </a:rPr>
              <a:t>i baze </a:t>
            </a:r>
            <a:r>
              <a:rPr lang="hr-HR" sz="1600" i="1" err="1">
                <a:ea typeface="+mn-lt"/>
                <a:cs typeface="+mn-lt"/>
              </a:rPr>
              <a:t>Scopus</a:t>
            </a:r>
            <a:endParaRPr lang="hr-HR" sz="1600" i="1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68C22F-BE9F-F015-5E94-29839F61D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496278"/>
              </p:ext>
            </p:extLst>
          </p:nvPr>
        </p:nvGraphicFramePr>
        <p:xfrm>
          <a:off x="277174" y="2187232"/>
          <a:ext cx="8635572" cy="351949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581907">
                  <a:extLst>
                    <a:ext uri="{9D8B030D-6E8A-4147-A177-3AD203B41FA5}">
                      <a16:colId xmlns:a16="http://schemas.microsoft.com/office/drawing/2014/main" val="1030311835"/>
                    </a:ext>
                  </a:extLst>
                </a:gridCol>
                <a:gridCol w="1684555">
                  <a:extLst>
                    <a:ext uri="{9D8B030D-6E8A-4147-A177-3AD203B41FA5}">
                      <a16:colId xmlns:a16="http://schemas.microsoft.com/office/drawing/2014/main" val="332143983"/>
                    </a:ext>
                  </a:extLst>
                </a:gridCol>
                <a:gridCol w="1684555">
                  <a:extLst>
                    <a:ext uri="{9D8B030D-6E8A-4147-A177-3AD203B41FA5}">
                      <a16:colId xmlns:a16="http://schemas.microsoft.com/office/drawing/2014/main" val="3988814641"/>
                    </a:ext>
                  </a:extLst>
                </a:gridCol>
                <a:gridCol w="1684555">
                  <a:extLst>
                    <a:ext uri="{9D8B030D-6E8A-4147-A177-3AD203B41FA5}">
                      <a16:colId xmlns:a16="http://schemas.microsoft.com/office/drawing/2014/main" val="1730941059"/>
                    </a:ext>
                  </a:extLst>
                </a:gridCol>
              </a:tblGrid>
              <a:tr h="42403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u="none" strike="noStrike" noProof="0" dirty="0" err="1"/>
                        <a:t>Vrsta</a:t>
                      </a:r>
                      <a:r>
                        <a:rPr lang="en-GB" sz="1800" u="none" strike="noStrike" noProof="0" dirty="0"/>
                        <a:t> </a:t>
                      </a:r>
                      <a:r>
                        <a:rPr lang="en-GB" sz="1800" u="none" strike="noStrike" noProof="0" dirty="0" err="1"/>
                        <a:t>radova</a:t>
                      </a:r>
                      <a:endParaRPr lang="en-US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2019.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2020.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2021.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44733"/>
                  </a:ext>
                </a:extLst>
              </a:tr>
              <a:tr h="45230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noProof="0"/>
                        <a:t>Autorske knjige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9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259529"/>
                  </a:ext>
                </a:extLst>
              </a:tr>
              <a:tr h="43817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noProof="0"/>
                        <a:t>Uredničke knjige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13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860092"/>
                  </a:ext>
                </a:extLst>
              </a:tr>
              <a:tr h="43817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noProof="0"/>
                        <a:t>Poglavlja u knjigama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66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78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49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453305"/>
                  </a:ext>
                </a:extLst>
              </a:tr>
              <a:tr h="43817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noProof="0"/>
                        <a:t>Znanstveni i pregledni radovi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90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99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88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105204"/>
                  </a:ext>
                </a:extLst>
              </a:tr>
              <a:tr h="45230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2000" noProof="0" dirty="0"/>
                        <a:t>Radovi </a:t>
                      </a:r>
                      <a:r>
                        <a:rPr lang="hr-HR" sz="2000" i="1" noProof="0" dirty="0" err="1"/>
                        <a:t>Scopus</a:t>
                      </a:r>
                      <a:endParaRPr lang="hr-HR" sz="2000" i="1" noProof="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/>
                        <a:t>65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/>
                        <a:t>77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</a:rPr>
                        <a:t>81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001709"/>
                  </a:ext>
                </a:extLst>
              </a:tr>
              <a:tr h="4381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2000" u="none" strike="noStrike" noProof="0" dirty="0"/>
                        <a:t>Radovi </a:t>
                      </a:r>
                      <a:r>
                        <a:rPr lang="hr-HR" sz="2000" i="1" u="none" strike="noStrike" noProof="0" dirty="0" err="1"/>
                        <a:t>Scopus</a:t>
                      </a:r>
                      <a:r>
                        <a:rPr lang="hr-HR" sz="2000" i="1" u="none" strike="noStrike" noProof="0" dirty="0"/>
                        <a:t> </a:t>
                      </a:r>
                      <a:r>
                        <a:rPr lang="hr-HR" sz="2000" i="1" noProof="0" dirty="0" err="1"/>
                        <a:t>Q1</a:t>
                      </a:r>
                      <a:endParaRPr lang="hr-HR" sz="2000" i="1" noProof="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/>
                        <a:t>16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/>
                        <a:t>20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</a:rPr>
                        <a:t>28 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899903"/>
                  </a:ext>
                </a:extLst>
              </a:tr>
              <a:tr h="4381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2000" u="none" strike="noStrike" noProof="0" dirty="0"/>
                        <a:t>Radovi </a:t>
                      </a:r>
                      <a:r>
                        <a:rPr lang="hr-HR" sz="2000" i="1" u="none" strike="noStrike" noProof="0" dirty="0" err="1"/>
                        <a:t>Scopus</a:t>
                      </a:r>
                      <a:r>
                        <a:rPr lang="hr-HR" sz="2000" i="1" u="none" strike="noStrike" noProof="0" dirty="0"/>
                        <a:t> </a:t>
                      </a:r>
                      <a:r>
                        <a:rPr lang="hr-HR" sz="2000" i="1" noProof="0" dirty="0" err="1"/>
                        <a:t>Exc</a:t>
                      </a:r>
                      <a:endParaRPr lang="hr-HR" sz="2000" i="1" noProof="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/>
                        <a:t>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/>
                        <a:t>7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GB" sz="2000" b="1"/>
                        <a:t>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531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97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632" y="325396"/>
            <a:ext cx="9144000" cy="4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10800" rIns="91440" bIns="10800" anchor="ctr">
            <a:spAutoFit/>
          </a:bodyPr>
          <a:lstStyle/>
          <a:p>
            <a:pPr algn="ctr"/>
            <a:r>
              <a:rPr lang="hr-HR" sz="3000" b="1"/>
              <a:t>Znanost i međunarodna suradnja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311DF9-AE00-9BC2-25AD-AA395B04C13C}"/>
              </a:ext>
            </a:extLst>
          </p:cNvPr>
          <p:cNvSpPr txBox="1"/>
          <p:nvPr/>
        </p:nvSpPr>
        <p:spPr>
          <a:xfrm>
            <a:off x="8827" y="963245"/>
            <a:ext cx="9146963" cy="560153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2000" i="1">
                <a:ea typeface="+mn-lt"/>
                <a:cs typeface="+mn-lt"/>
              </a:rPr>
              <a:t>Što smo istraživali u 2021. </a:t>
            </a:r>
            <a:endParaRPr lang="en-US"/>
          </a:p>
          <a:p>
            <a:pPr algn="ctr"/>
            <a:r>
              <a:rPr lang="hr-HR" sz="1400">
                <a:ea typeface="+mn-lt"/>
                <a:cs typeface="+mn-lt"/>
              </a:rPr>
              <a:t>Podaci iz Hrvatske znanstvene bibliografije </a:t>
            </a:r>
            <a:r>
              <a:rPr lang="hr-HR" sz="1400" i="1">
                <a:ea typeface="+mn-lt"/>
                <a:cs typeface="+mn-lt"/>
              </a:rPr>
              <a:t>CROSBI </a:t>
            </a:r>
            <a:endParaRPr lang="hr-HR" i="1">
              <a:ea typeface="+mn-lt"/>
              <a:cs typeface="+mn-lt"/>
            </a:endParaRPr>
          </a:p>
          <a:p>
            <a:pPr algn="ctr"/>
            <a:r>
              <a:rPr lang="hr-HR" sz="1400">
                <a:ea typeface="+mn-lt"/>
                <a:cs typeface="+mn-lt"/>
              </a:rPr>
              <a:t>kroz aplikacije</a:t>
            </a:r>
            <a:r>
              <a:rPr lang="hr-HR" sz="1400" b="1" i="1">
                <a:ea typeface="+mn-lt"/>
                <a:cs typeface="+mn-lt"/>
              </a:rPr>
              <a:t> </a:t>
            </a:r>
            <a:r>
              <a:rPr lang="hr-HR" sz="1400" i="1" err="1">
                <a:ea typeface="+mn-lt"/>
                <a:cs typeface="+mn-lt"/>
              </a:rPr>
              <a:t>FFRI.SciNet</a:t>
            </a:r>
            <a:r>
              <a:rPr lang="hr-HR" sz="1400">
                <a:ea typeface="+mn-lt"/>
                <a:cs typeface="+mn-lt"/>
              </a:rPr>
              <a:t> (Laboratorij za istraživanje kulturne složenosti)</a:t>
            </a:r>
            <a:endParaRPr lang="hr-HR">
              <a:ea typeface="+mn-lt"/>
              <a:cs typeface="+mn-lt"/>
            </a:endParaRPr>
          </a:p>
          <a:p>
            <a:pPr algn="ctr"/>
            <a:endParaRPr lang="hr-HR" sz="1400">
              <a:ea typeface="Calibri"/>
              <a:cs typeface="Calibri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6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68C22F-BE9F-F015-5E94-29839F61D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81959"/>
              </p:ext>
            </p:extLst>
          </p:nvPr>
        </p:nvGraphicFramePr>
        <p:xfrm>
          <a:off x="389319" y="1976543"/>
          <a:ext cx="4046187" cy="4348447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443973">
                  <a:extLst>
                    <a:ext uri="{9D8B030D-6E8A-4147-A177-3AD203B41FA5}">
                      <a16:colId xmlns:a16="http://schemas.microsoft.com/office/drawing/2014/main" val="1030311835"/>
                    </a:ext>
                  </a:extLst>
                </a:gridCol>
                <a:gridCol w="602214">
                  <a:extLst>
                    <a:ext uri="{9D8B030D-6E8A-4147-A177-3AD203B41FA5}">
                      <a16:colId xmlns:a16="http://schemas.microsoft.com/office/drawing/2014/main" val="332143983"/>
                    </a:ext>
                  </a:extLst>
                </a:gridCol>
              </a:tblGrid>
              <a:tr h="3743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400" b="1" i="0" u="none" strike="noStrike" noProof="0">
                          <a:latin typeface="Calibri"/>
                        </a:rPr>
                        <a:t>Područja znanosti</a:t>
                      </a:r>
                      <a:endParaRPr lang="hr-HR" sz="14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44733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noProof="0"/>
                        <a:t>Filologija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107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259529"/>
                  </a:ext>
                </a:extLst>
              </a:tr>
              <a:tr h="28345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noProof="0"/>
                        <a:t>Psihologija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55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860092"/>
                  </a:ext>
                </a:extLst>
              </a:tr>
              <a:tr h="28345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noProof="0"/>
                        <a:t>Književnost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36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453305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noProof="0"/>
                        <a:t>Filozofija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105204"/>
                  </a:ext>
                </a:extLst>
              </a:tr>
              <a:tr h="2834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400" noProof="0"/>
                        <a:t>Pedagogija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33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001709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400" noProof="0"/>
                        <a:t>Povijest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27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899903"/>
                  </a:ext>
                </a:extLst>
              </a:tr>
              <a:tr h="2994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400" noProof="0"/>
                        <a:t>Interdisciplinarne humanističke znanosti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25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531619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400" noProof="0"/>
                        <a:t>Povijest umjetnost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22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667742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400" noProof="0"/>
                        <a:t>Kognitivna znanost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10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011113"/>
                  </a:ext>
                </a:extLst>
              </a:tr>
              <a:tr h="3119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400" b="0" i="0" u="none" strike="noStrike" noProof="0">
                          <a:latin typeface="Calibri"/>
                        </a:rPr>
                        <a:t>Interdisciplinarne društvene znanosti 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9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80869"/>
                  </a:ext>
                </a:extLst>
              </a:tr>
              <a:tr h="2834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400" b="0" i="0" u="none" strike="noStrike" noProof="0">
                          <a:latin typeface="Calibri"/>
                        </a:rPr>
                        <a:t>Računarstvo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9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022157"/>
                  </a:ext>
                </a:extLst>
              </a:tr>
              <a:tr h="3070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400" b="0" i="0" u="none" strike="noStrike" noProof="0">
                          <a:latin typeface="Calibri"/>
                        </a:rPr>
                        <a:t>Sociologija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8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686671"/>
                  </a:ext>
                </a:extLst>
              </a:tr>
              <a:tr h="3070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400" b="0" i="0" u="none" strike="noStrike" noProof="0">
                          <a:latin typeface="Calibri"/>
                        </a:rPr>
                        <a:t>…....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...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571910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A3850C42-B690-8798-BFFD-B964B47EB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215228"/>
              </p:ext>
            </p:extLst>
          </p:nvPr>
        </p:nvGraphicFramePr>
        <p:xfrm>
          <a:off x="4781633" y="1996506"/>
          <a:ext cx="3971310" cy="438848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406539">
                  <a:extLst>
                    <a:ext uri="{9D8B030D-6E8A-4147-A177-3AD203B41FA5}">
                      <a16:colId xmlns:a16="http://schemas.microsoft.com/office/drawing/2014/main" val="1030311835"/>
                    </a:ext>
                  </a:extLst>
                </a:gridCol>
                <a:gridCol w="564771">
                  <a:extLst>
                    <a:ext uri="{9D8B030D-6E8A-4147-A177-3AD203B41FA5}">
                      <a16:colId xmlns:a16="http://schemas.microsoft.com/office/drawing/2014/main" val="332143983"/>
                    </a:ext>
                  </a:extLst>
                </a:gridCol>
              </a:tblGrid>
              <a:tr h="3743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400" b="1" i="0" u="none" strike="noStrike" noProof="0" dirty="0"/>
                        <a:t>Ključne riječi - Engleski</a:t>
                      </a:r>
                      <a:endParaRPr lang="hr-HR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44733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noProof="0"/>
                        <a:t>Rijeka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259529"/>
                  </a:ext>
                </a:extLst>
              </a:tr>
              <a:tr h="34938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>
                          <a:latin typeface="Calibri"/>
                        </a:rPr>
                        <a:t>Croatian Language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8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860092"/>
                  </a:ext>
                </a:extLst>
              </a:tr>
              <a:tr h="28345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>
                          <a:latin typeface="Calibri"/>
                        </a:rPr>
                        <a:t>Adolescents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6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453305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noProof="0"/>
                        <a:t>Istria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105204"/>
                  </a:ext>
                </a:extLst>
              </a:tr>
              <a:tr h="2994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noProof="0" dirty="0"/>
                        <a:t>Sentiment analysis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6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001709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noProof="0"/>
                        <a:t>emotional competence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899903"/>
                  </a:ext>
                </a:extLst>
              </a:tr>
              <a:tr h="3119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noProof="0"/>
                        <a:t>Emotion regulation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531619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noProof="0"/>
                        <a:t>Corpus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667742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noProof="0"/>
                        <a:t>Communication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711162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noProof="0"/>
                        <a:t>exercise motives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968154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noProof="0"/>
                        <a:t>Affective computing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286503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noProof="0"/>
                        <a:t>students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901706"/>
                  </a:ext>
                </a:extLst>
              </a:tr>
              <a:tr h="2952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hr-HR" sz="1400" noProof="0"/>
                        <a:t>….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/>
                        <a:t>...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011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70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6532" y="1385070"/>
            <a:ext cx="8597468" cy="485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ts val="600"/>
              </a:spcBef>
              <a:buFontTx/>
              <a:buChar char="•"/>
              <a:tabLst>
                <a:tab pos="2687638" algn="l"/>
              </a:tabLst>
              <a:defRPr/>
            </a:pPr>
            <a:endParaRPr lang="pl-PL" sz="2000"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632" y="325396"/>
            <a:ext cx="9144000" cy="4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10800" rIns="91440" bIns="10800" anchor="ctr">
            <a:spAutoFit/>
          </a:bodyPr>
          <a:lstStyle/>
          <a:p>
            <a:pPr algn="ctr"/>
            <a:r>
              <a:rPr lang="hr-HR" sz="3000" b="1"/>
              <a:t>Znanost i međunarodna suradnja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416" cy="6861320"/>
            <a:chOff x="0" y="0"/>
            <a:chExt cx="9144416" cy="686132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252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085"/>
              <a:ext cx="511036" cy="908720"/>
            </a:xfrm>
            <a:prstGeom prst="rect">
              <a:avLst/>
            </a:prstGeom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416" y="6609320"/>
              <a:ext cx="9144000" cy="252000"/>
            </a:xfrm>
            <a:prstGeom prst="rect">
              <a:avLst/>
            </a:prstGeom>
            <a:solidFill>
              <a:srgbClr val="FEF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b="1">
                  <a:solidFill>
                    <a:schemeClr val="tx1"/>
                  </a:solidFill>
                </a:rPr>
                <a:t>Sveučilište u Rijeci, Filozofski fakultet | Sveučilišna avenija 4 | 51000 Rijeka </a:t>
              </a:r>
              <a:r>
                <a:rPr lang="hr-HR" sz="1100" b="1">
                  <a:solidFill>
                    <a:schemeClr val="bg1">
                      <a:lumMod val="50000"/>
                    </a:schemeClr>
                  </a:solidFill>
                </a:rPr>
                <a:t>	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311DF9-AE00-9BC2-25AD-AA395B04C13C}"/>
              </a:ext>
            </a:extLst>
          </p:cNvPr>
          <p:cNvSpPr txBox="1"/>
          <p:nvPr/>
        </p:nvSpPr>
        <p:spPr>
          <a:xfrm>
            <a:off x="-1156" y="1023139"/>
            <a:ext cx="9146963" cy="557075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2000" i="1">
                <a:ea typeface="Calibri"/>
                <a:cs typeface="Calibri"/>
              </a:rPr>
              <a:t>Aktivni projekti i razvoja karijera mladih </a:t>
            </a:r>
            <a:r>
              <a:rPr lang="hr-HR" sz="2000" i="1">
                <a:ea typeface="+mn-lt"/>
                <a:cs typeface="+mn-lt"/>
              </a:rPr>
              <a:t>istraživača</a:t>
            </a:r>
            <a:endParaRPr lang="en-US" sz="2000" i="1">
              <a:ea typeface="Calibri"/>
              <a:cs typeface="Calibri"/>
            </a:endParaRPr>
          </a:p>
          <a:p>
            <a:pPr algn="ctr"/>
            <a:endParaRPr lang="hr-HR" sz="2000" i="1">
              <a:ea typeface="+mn-lt"/>
              <a:cs typeface="+mn-lt"/>
            </a:endParaRPr>
          </a:p>
          <a:p>
            <a:pPr algn="ctr"/>
            <a:endParaRPr lang="hr-HR" sz="2000" i="1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pPr algn="ctr"/>
            <a:endParaRPr lang="hr-HR" sz="1400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  <a:p>
            <a:endParaRPr lang="hr-HR" b="1">
              <a:ea typeface="+mn-lt"/>
              <a:cs typeface="+mn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68C22F-BE9F-F015-5E94-29839F61D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675039"/>
              </p:ext>
            </p:extLst>
          </p:nvPr>
        </p:nvGraphicFramePr>
        <p:xfrm>
          <a:off x="329423" y="1836785"/>
          <a:ext cx="8467525" cy="381950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470676">
                  <a:extLst>
                    <a:ext uri="{9D8B030D-6E8A-4147-A177-3AD203B41FA5}">
                      <a16:colId xmlns:a16="http://schemas.microsoft.com/office/drawing/2014/main" val="1030311835"/>
                    </a:ext>
                  </a:extLst>
                </a:gridCol>
                <a:gridCol w="5190917">
                  <a:extLst>
                    <a:ext uri="{9D8B030D-6E8A-4147-A177-3AD203B41FA5}">
                      <a16:colId xmlns:a16="http://schemas.microsoft.com/office/drawing/2014/main" val="332143983"/>
                    </a:ext>
                  </a:extLst>
                </a:gridCol>
                <a:gridCol w="805932">
                  <a:extLst>
                    <a:ext uri="{9D8B030D-6E8A-4147-A177-3AD203B41FA5}">
                      <a16:colId xmlns:a16="http://schemas.microsoft.com/office/drawing/2014/main" val="3988814641"/>
                    </a:ext>
                  </a:extLst>
                </a:gridCol>
              </a:tblGrid>
              <a:tr h="424257">
                <a:tc rowSpan="2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noProof="0" dirty="0"/>
                        <a:t>Međunarodni projekti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0" i="0" u="none" strike="noStrike" noProof="0"/>
                        <a:t>EU - </a:t>
                      </a:r>
                      <a:r>
                        <a:rPr lang="hr-HR" sz="2000" b="0" i="0" u="none" strike="noStrike" noProof="0">
                          <a:latin typeface="Calibri"/>
                        </a:rPr>
                        <a:t>H2020  </a:t>
                      </a:r>
                      <a:endParaRPr lang="en-US" sz="2000" b="0" i="0" u="none" strike="noStrike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259529"/>
                  </a:ext>
                </a:extLst>
              </a:tr>
              <a:tr h="3868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hr-HR" sz="2000" b="0" i="1" u="none" strike="noStrike" noProof="0" dirty="0">
                          <a:latin typeface="Calibri"/>
                        </a:rPr>
                        <a:t>Japan </a:t>
                      </a:r>
                      <a:r>
                        <a:rPr lang="hr-HR" sz="2000" b="0" i="1" u="none" strike="noStrike" noProof="0" dirty="0" err="1">
                          <a:latin typeface="Calibri"/>
                        </a:rPr>
                        <a:t>Society</a:t>
                      </a:r>
                      <a:r>
                        <a:rPr lang="hr-HR" sz="2000" b="0" i="1" u="none" strike="noStrike" noProof="0" dirty="0">
                          <a:latin typeface="Calibri"/>
                        </a:rPr>
                        <a:t> for </a:t>
                      </a:r>
                      <a:r>
                        <a:rPr lang="hr-HR" sz="2000" b="0" i="1" u="none" strike="noStrike" noProof="0" dirty="0" err="1">
                          <a:latin typeface="Calibri"/>
                        </a:rPr>
                        <a:t>the</a:t>
                      </a:r>
                      <a:r>
                        <a:rPr lang="hr-HR" sz="2000" b="0" i="1" u="none" strike="noStrike" noProof="0" dirty="0">
                          <a:latin typeface="Calibri"/>
                        </a:rPr>
                        <a:t> </a:t>
                      </a:r>
                      <a:r>
                        <a:rPr lang="hr-HR" sz="2000" b="0" i="1" u="none" strike="noStrike" noProof="0" dirty="0" err="1">
                          <a:latin typeface="Calibri"/>
                        </a:rPr>
                        <a:t>promotion</a:t>
                      </a:r>
                      <a:r>
                        <a:rPr lang="hr-HR" sz="2000" b="0" i="1" u="none" strike="noStrike" noProof="0" dirty="0">
                          <a:latin typeface="Calibri"/>
                        </a:rPr>
                        <a:t> </a:t>
                      </a:r>
                      <a:r>
                        <a:rPr lang="hr-HR" sz="2000" b="0" i="1" u="none" strike="noStrike" noProof="0" dirty="0" err="1">
                          <a:latin typeface="Calibri"/>
                        </a:rPr>
                        <a:t>of</a:t>
                      </a:r>
                      <a:r>
                        <a:rPr lang="hr-HR" sz="2000" b="0" i="1" u="none" strike="noStrike" noProof="0" dirty="0">
                          <a:latin typeface="Calibri"/>
                        </a:rPr>
                        <a:t> </a:t>
                      </a:r>
                      <a:r>
                        <a:rPr lang="hr-HR" sz="2000" b="0" i="1" u="none" strike="noStrike" noProof="0" dirty="0" err="1">
                          <a:latin typeface="Calibri"/>
                        </a:rPr>
                        <a:t>science</a:t>
                      </a:r>
                      <a:endParaRPr lang="hr-HR" i="1" noProof="0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/>
                        <a:t>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860092"/>
                  </a:ext>
                </a:extLst>
              </a:tr>
              <a:tr h="475431">
                <a:tc rowSpan="4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noProof="0"/>
                        <a:t>HRZZ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hr-HR" sz="2000" b="0" i="0" u="none" strike="noStrike" noProof="0"/>
                        <a:t>Istraživački projekti</a:t>
                      </a:r>
                      <a:endParaRPr lang="hr-HR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105204"/>
                  </a:ext>
                </a:extLst>
              </a:tr>
              <a:tr h="475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hr-HR" sz="2000" b="0" i="0" u="none" strike="noStrike" noProof="0" err="1">
                          <a:latin typeface="Calibri"/>
                        </a:rPr>
                        <a:t>Uspostavni</a:t>
                      </a:r>
                      <a:r>
                        <a:rPr lang="hr-HR" sz="2000" b="0" i="0" u="none" strike="noStrike" noProof="0">
                          <a:latin typeface="Calibri"/>
                        </a:rPr>
                        <a:t> istraživački projekti</a:t>
                      </a:r>
                      <a:endParaRPr lang="hr-HR" noProof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b="0" i="0" u="none" strike="noStrike" noProof="0">
                          <a:latin typeface="Calibri"/>
                        </a:rPr>
                        <a:t>4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001709"/>
                  </a:ext>
                </a:extLst>
              </a:tr>
              <a:tr h="475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hr-HR" sz="2000" b="0" i="1" u="none" strike="noStrike" noProof="0">
                          <a:latin typeface="Calibri"/>
                        </a:rPr>
                        <a:t>Financiranje </a:t>
                      </a:r>
                      <a:r>
                        <a:rPr lang="hr-HR" sz="2000" b="0" i="1" u="none" strike="noStrike" noProof="0" err="1">
                          <a:latin typeface="Calibri"/>
                        </a:rPr>
                        <a:t>poslijedoktoranda</a:t>
                      </a:r>
                      <a:endParaRPr lang="hr-HR" sz="2000" b="0" i="1" u="none" strike="noStrike" noProof="0" err="1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b="0" i="0" u="none" strike="noStrike" noProof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466344"/>
                  </a:ext>
                </a:extLst>
              </a:tr>
              <a:tr h="475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hr-HR" sz="2000" b="0" i="0" u="none" strike="noStrike" noProof="0">
                          <a:latin typeface="Calibri"/>
                        </a:rPr>
                        <a:t>Projekti za razvoju karijera mladih istraživača (doktoranda)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hr" sz="2000" b="0" i="0" u="none" strike="noStrike" noProof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336044"/>
                  </a:ext>
                </a:extLst>
              </a:tr>
              <a:tr h="386823">
                <a:tc rowSpan="2"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noProof="0"/>
                        <a:t>UNIRI</a:t>
                      </a:r>
                      <a:endParaRPr lang="hr-HR" noProof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0" i="0" u="none" strike="noStrike" noProof="0">
                          <a:latin typeface="Calibri"/>
                        </a:rPr>
                        <a:t>Projekti iskusnih znanstvenika </a:t>
                      </a:r>
                      <a:r>
                        <a:rPr lang="hr-HR" sz="2000" b="0" i="0" u="none" strike="noStrike" noProof="0"/>
                        <a:t>i umjetnika</a:t>
                      </a:r>
                      <a:r>
                        <a:rPr lang="hr-HR" sz="2000" b="0" i="0" u="none" strike="noStrike" noProof="0">
                          <a:latin typeface="Calibri"/>
                        </a:rPr>
                        <a:t>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noProof="0">
                          <a:latin typeface="Calibri"/>
                        </a:rPr>
                        <a:t>33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899903"/>
                  </a:ext>
                </a:extLst>
              </a:tr>
              <a:tr h="475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hr-HR" sz="2000" b="0" i="0" u="none" strike="noStrike" noProof="0">
                          <a:latin typeface="Calibri"/>
                        </a:rPr>
                        <a:t>Projekti mladih znanstvenika i umjetnika </a:t>
                      </a:r>
                      <a:endParaRPr lang="hr-HR" noProof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b="0" i="0" u="none" strike="noStrike" noProof="0">
                          <a:latin typeface="Calibri"/>
                        </a:rPr>
                        <a:t>2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531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86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165B081C60641920CA521290BFECA" ma:contentTypeVersion="8" ma:contentTypeDescription="Create a new document." ma:contentTypeScope="" ma:versionID="1ddfcf70fff543e42be20923e87dde02">
  <xsd:schema xmlns:xsd="http://www.w3.org/2001/XMLSchema" xmlns:xs="http://www.w3.org/2001/XMLSchema" xmlns:p="http://schemas.microsoft.com/office/2006/metadata/properties" xmlns:ns2="63c7e22f-76f1-4546-b793-e53df3c27612" xmlns:ns3="1e251ca6-cb34-49c0-acb5-bcc144082a48" targetNamespace="http://schemas.microsoft.com/office/2006/metadata/properties" ma:root="true" ma:fieldsID="b7076330a1828f23780e0dfa618673bb" ns2:_="" ns3:_="">
    <xsd:import namespace="63c7e22f-76f1-4546-b793-e53df3c27612"/>
    <xsd:import namespace="1e251ca6-cb34-49c0-acb5-bcc144082a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7e22f-76f1-4546-b793-e53df3c27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51ca6-cb34-49c0-acb5-bcc144082a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B0FD04-E697-4406-86D7-5E4DB3FB0EE3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1e251ca6-cb34-49c0-acb5-bcc144082a48"/>
    <ds:schemaRef ds:uri="63c7e22f-76f1-4546-b793-e53df3c2761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B3C293-63CD-4831-8D76-342EABA38AE6}">
  <ds:schemaRefs>
    <ds:schemaRef ds:uri="1e251ca6-cb34-49c0-acb5-bcc144082a48"/>
    <ds:schemaRef ds:uri="63c7e22f-76f1-4546-b793-e53df3c276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8A0E92-557F-440F-BD45-605F7D917D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4082</Words>
  <Application>Microsoft Office PowerPoint</Application>
  <PresentationFormat>Prikaz na zaslonu (4:3)</PresentationFormat>
  <Paragraphs>834</Paragraphs>
  <Slides>50</Slides>
  <Notes>48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50</vt:i4>
      </vt:variant>
    </vt:vector>
  </HeadingPairs>
  <TitlesOfParts>
    <vt:vector size="54" baseType="lpstr">
      <vt:lpstr>Arial</vt:lpstr>
      <vt:lpstr>Calibri</vt:lpstr>
      <vt:lpstr>Segoe UI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Sindikat FFRI-a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Siniša Kušić</dc:creator>
  <cp:lastModifiedBy>Annamaria Dević</cp:lastModifiedBy>
  <cp:revision>153</cp:revision>
  <cp:lastPrinted>2017-01-26T10:07:48Z</cp:lastPrinted>
  <dcterms:created xsi:type="dcterms:W3CDTF">2015-03-09T08:46:05Z</dcterms:created>
  <dcterms:modified xsi:type="dcterms:W3CDTF">2022-05-05T09:42:15Z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0x010100D48165B081C60641920CA521290BFECA</vt:lpwstr>
  </property>
</Properties>
</file>