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sldIdLst>
    <p:sldId id="256" r:id="rId4"/>
    <p:sldId id="784" r:id="rId5"/>
    <p:sldId id="792" r:id="rId6"/>
    <p:sldId id="793" r:id="rId7"/>
    <p:sldId id="790" r:id="rId8"/>
    <p:sldId id="786" r:id="rId9"/>
    <p:sldId id="795" r:id="rId10"/>
    <p:sldId id="785" r:id="rId11"/>
    <p:sldId id="782" r:id="rId12"/>
    <p:sldId id="789" r:id="rId13"/>
    <p:sldId id="783" r:id="rId14"/>
    <p:sldId id="794" r:id="rId15"/>
    <p:sldId id="775" r:id="rId16"/>
    <p:sldId id="788" r:id="rId17"/>
    <p:sldId id="796" r:id="rId18"/>
    <p:sldId id="797" r:id="rId19"/>
    <p:sldId id="774" r:id="rId20"/>
    <p:sldId id="787" r:id="rId21"/>
    <p:sldId id="7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A994C-BDF4-432E-8129-A1B60C9217A9}" v="343" dt="2024-09-16T14:18:13.109"/>
    <p1510:client id="{8F6EB6E7-560F-44CA-AFD5-0E06A420F5B3}" v="27" dt="2024-09-16T13:39:20.864"/>
    <p1510:client id="{BCB08A8E-9C36-40F6-829D-9A2BC50CDB93}" v="412" dt="2024-09-16T14:12:14.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93" autoAdjust="0"/>
  </p:normalViewPr>
  <p:slideViewPr>
    <p:cSldViewPr snapToGrid="0">
      <p:cViewPr varScale="1">
        <p:scale>
          <a:sx n="62" d="100"/>
          <a:sy n="62" d="100"/>
        </p:scale>
        <p:origin x="145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69769-B760-4966-9FF7-7CD6A79A17FD}" type="doc">
      <dgm:prSet loTypeId="urn:microsoft.com/office/officeart/2005/8/layout/gear1" loCatId="relationship" qsTypeId="urn:microsoft.com/office/officeart/2005/8/quickstyle/simple1" qsCatId="simple" csTypeId="urn:microsoft.com/office/officeart/2005/8/colors/colorful3" csCatId="colorful" phldr="1"/>
      <dgm:spPr/>
    </dgm:pt>
    <dgm:pt modelId="{0DBE88B6-A2C2-413E-A501-4754A1D453F4}">
      <dgm:prSet phldrT="[Text]"/>
      <dgm:spPr/>
      <dgm:t>
        <a:bodyPr/>
        <a:lstStyle/>
        <a:p>
          <a:r>
            <a:rPr lang="hr-HR" dirty="0"/>
            <a:t>Dinara back to LIFE PROJEKTNI TIM</a:t>
          </a:r>
          <a:endParaRPr lang="en-US" dirty="0"/>
        </a:p>
      </dgm:t>
    </dgm:pt>
    <dgm:pt modelId="{9FDB3D9E-58CB-4306-AA7F-13EBA623DF28}" type="parTrans" cxnId="{F7D56E09-67DE-4B13-B52E-CAE327DDA6F9}">
      <dgm:prSet/>
      <dgm:spPr/>
      <dgm:t>
        <a:bodyPr/>
        <a:lstStyle/>
        <a:p>
          <a:endParaRPr lang="en-US"/>
        </a:p>
      </dgm:t>
    </dgm:pt>
    <dgm:pt modelId="{A04C7DA8-590B-45FB-9B31-A830BF71FBC7}" type="sibTrans" cxnId="{F7D56E09-67DE-4B13-B52E-CAE327DDA6F9}">
      <dgm:prSet/>
      <dgm:spPr/>
      <dgm:t>
        <a:bodyPr/>
        <a:lstStyle/>
        <a:p>
          <a:endParaRPr lang="en-US"/>
        </a:p>
      </dgm:t>
    </dgm:pt>
    <dgm:pt modelId="{0CBD6050-C1B1-4F53-843E-1A9EE15AA11A}">
      <dgm:prSet phldrT="[Text]"/>
      <dgm:spPr>
        <a:solidFill>
          <a:srgbClr val="AD6300"/>
        </a:solidFill>
      </dgm:spPr>
      <dgm:t>
        <a:bodyPr/>
        <a:lstStyle/>
        <a:p>
          <a:r>
            <a:rPr lang="hr-HR" dirty="0"/>
            <a:t>SURADNIČKO VIJEĆE </a:t>
          </a:r>
          <a:endParaRPr lang="en-US" dirty="0"/>
        </a:p>
      </dgm:t>
    </dgm:pt>
    <dgm:pt modelId="{63BF1B28-4726-45FA-8F26-3CB9C7DB28A7}" type="parTrans" cxnId="{4306849D-3248-4EED-8FE9-432A3B091011}">
      <dgm:prSet/>
      <dgm:spPr/>
      <dgm:t>
        <a:bodyPr/>
        <a:lstStyle/>
        <a:p>
          <a:endParaRPr lang="en-US"/>
        </a:p>
      </dgm:t>
    </dgm:pt>
    <dgm:pt modelId="{702876A1-4EDE-48AC-93A3-1D0742FF32DA}" type="sibTrans" cxnId="{4306849D-3248-4EED-8FE9-432A3B091011}">
      <dgm:prSet/>
      <dgm:spPr/>
      <dgm:t>
        <a:bodyPr/>
        <a:lstStyle/>
        <a:p>
          <a:endParaRPr lang="en-US"/>
        </a:p>
      </dgm:t>
    </dgm:pt>
    <dgm:pt modelId="{7F1AA6E0-C93B-4AE9-8017-6D94CD08E15E}">
      <dgm:prSet phldrT="[Text]"/>
      <dgm:spPr/>
      <dgm:t>
        <a:bodyPr/>
        <a:lstStyle/>
        <a:p>
          <a:r>
            <a:rPr lang="hr-HR" dirty="0"/>
            <a:t>SAVJETODAVNO VIJEĆE</a:t>
          </a:r>
          <a:endParaRPr lang="en-US" dirty="0"/>
        </a:p>
      </dgm:t>
    </dgm:pt>
    <dgm:pt modelId="{2D2566DD-A9F6-49E6-ABB0-779F537AB414}" type="parTrans" cxnId="{BE776067-6216-46AF-B6C4-5774FC74D647}">
      <dgm:prSet/>
      <dgm:spPr/>
      <dgm:t>
        <a:bodyPr/>
        <a:lstStyle/>
        <a:p>
          <a:endParaRPr lang="en-US"/>
        </a:p>
      </dgm:t>
    </dgm:pt>
    <dgm:pt modelId="{51A78CDE-FFB9-4A49-A760-0CD122EC86E6}" type="sibTrans" cxnId="{BE776067-6216-46AF-B6C4-5774FC74D647}">
      <dgm:prSet/>
      <dgm:spPr/>
      <dgm:t>
        <a:bodyPr/>
        <a:lstStyle/>
        <a:p>
          <a:endParaRPr lang="en-US"/>
        </a:p>
      </dgm:t>
    </dgm:pt>
    <dgm:pt modelId="{769C678C-A691-4682-83A7-E9457EE4DF7D}" type="pres">
      <dgm:prSet presAssocID="{41D69769-B760-4966-9FF7-7CD6A79A17FD}" presName="composite" presStyleCnt="0">
        <dgm:presLayoutVars>
          <dgm:chMax val="3"/>
          <dgm:animLvl val="lvl"/>
          <dgm:resizeHandles val="exact"/>
        </dgm:presLayoutVars>
      </dgm:prSet>
      <dgm:spPr/>
    </dgm:pt>
    <dgm:pt modelId="{C2A65E07-9F20-4CCD-8C56-2231E5FDE3CF}" type="pres">
      <dgm:prSet presAssocID="{0DBE88B6-A2C2-413E-A501-4754A1D453F4}" presName="gear1" presStyleLbl="node1" presStyleIdx="0" presStyleCnt="3" custScaleX="81713" custScaleY="81805" custLinFactNeighborX="-5665" custLinFactNeighborY="-12459">
        <dgm:presLayoutVars>
          <dgm:chMax val="1"/>
          <dgm:bulletEnabled val="1"/>
        </dgm:presLayoutVars>
      </dgm:prSet>
      <dgm:spPr/>
      <dgm:t>
        <a:bodyPr/>
        <a:lstStyle/>
        <a:p>
          <a:endParaRPr lang="hr-HR"/>
        </a:p>
      </dgm:t>
    </dgm:pt>
    <dgm:pt modelId="{DBF3399D-408B-4C2C-8F25-27E645DB72CB}" type="pres">
      <dgm:prSet presAssocID="{0DBE88B6-A2C2-413E-A501-4754A1D453F4}" presName="gear1srcNode" presStyleLbl="node1" presStyleIdx="0" presStyleCnt="3"/>
      <dgm:spPr/>
      <dgm:t>
        <a:bodyPr/>
        <a:lstStyle/>
        <a:p>
          <a:endParaRPr lang="hr-HR"/>
        </a:p>
      </dgm:t>
    </dgm:pt>
    <dgm:pt modelId="{F0447360-20BA-404E-97D6-FED9AA3BFD7A}" type="pres">
      <dgm:prSet presAssocID="{0DBE88B6-A2C2-413E-A501-4754A1D453F4}" presName="gear1dstNode" presStyleLbl="node1" presStyleIdx="0" presStyleCnt="3"/>
      <dgm:spPr/>
      <dgm:t>
        <a:bodyPr/>
        <a:lstStyle/>
        <a:p>
          <a:endParaRPr lang="hr-HR"/>
        </a:p>
      </dgm:t>
    </dgm:pt>
    <dgm:pt modelId="{F6F024BC-3D8B-4ADA-8E6D-E4CCAAF87C63}" type="pres">
      <dgm:prSet presAssocID="{0CBD6050-C1B1-4F53-843E-1A9EE15AA11A}" presName="gear2" presStyleLbl="node1" presStyleIdx="1" presStyleCnt="3" custScaleX="79061" custScaleY="72328" custLinFactNeighborX="9073" custLinFactNeighborY="-6855">
        <dgm:presLayoutVars>
          <dgm:chMax val="1"/>
          <dgm:bulletEnabled val="1"/>
        </dgm:presLayoutVars>
      </dgm:prSet>
      <dgm:spPr/>
      <dgm:t>
        <a:bodyPr/>
        <a:lstStyle/>
        <a:p>
          <a:endParaRPr lang="hr-HR"/>
        </a:p>
      </dgm:t>
    </dgm:pt>
    <dgm:pt modelId="{F0B8061E-6BE4-45FA-8B09-17828139674C}" type="pres">
      <dgm:prSet presAssocID="{0CBD6050-C1B1-4F53-843E-1A9EE15AA11A}" presName="gear2srcNode" presStyleLbl="node1" presStyleIdx="1" presStyleCnt="3"/>
      <dgm:spPr/>
      <dgm:t>
        <a:bodyPr/>
        <a:lstStyle/>
        <a:p>
          <a:endParaRPr lang="hr-HR"/>
        </a:p>
      </dgm:t>
    </dgm:pt>
    <dgm:pt modelId="{6A98D54D-3AAE-4EAD-BD74-19C168D82D9C}" type="pres">
      <dgm:prSet presAssocID="{0CBD6050-C1B1-4F53-843E-1A9EE15AA11A}" presName="gear2dstNode" presStyleLbl="node1" presStyleIdx="1" presStyleCnt="3"/>
      <dgm:spPr/>
      <dgm:t>
        <a:bodyPr/>
        <a:lstStyle/>
        <a:p>
          <a:endParaRPr lang="hr-HR"/>
        </a:p>
      </dgm:t>
    </dgm:pt>
    <dgm:pt modelId="{8F62F4C3-CE4F-437F-869C-9219D1840924}" type="pres">
      <dgm:prSet presAssocID="{7F1AA6E0-C93B-4AE9-8017-6D94CD08E15E}" presName="gear3" presStyleLbl="node1" presStyleIdx="2" presStyleCnt="3" custLinFactNeighborX="7466" custLinFactNeighborY="2621"/>
      <dgm:spPr/>
      <dgm:t>
        <a:bodyPr/>
        <a:lstStyle/>
        <a:p>
          <a:endParaRPr lang="hr-HR"/>
        </a:p>
      </dgm:t>
    </dgm:pt>
    <dgm:pt modelId="{B50C01ED-FFF7-4F28-9E2C-F5195FB7568E}" type="pres">
      <dgm:prSet presAssocID="{7F1AA6E0-C93B-4AE9-8017-6D94CD08E15E}" presName="gear3tx" presStyleLbl="node1" presStyleIdx="2" presStyleCnt="3">
        <dgm:presLayoutVars>
          <dgm:chMax val="1"/>
          <dgm:bulletEnabled val="1"/>
        </dgm:presLayoutVars>
      </dgm:prSet>
      <dgm:spPr/>
      <dgm:t>
        <a:bodyPr/>
        <a:lstStyle/>
        <a:p>
          <a:endParaRPr lang="hr-HR"/>
        </a:p>
      </dgm:t>
    </dgm:pt>
    <dgm:pt modelId="{8C8C4B1E-CD55-41B9-A430-8899E21905C7}" type="pres">
      <dgm:prSet presAssocID="{7F1AA6E0-C93B-4AE9-8017-6D94CD08E15E}" presName="gear3srcNode" presStyleLbl="node1" presStyleIdx="2" presStyleCnt="3"/>
      <dgm:spPr/>
      <dgm:t>
        <a:bodyPr/>
        <a:lstStyle/>
        <a:p>
          <a:endParaRPr lang="hr-HR"/>
        </a:p>
      </dgm:t>
    </dgm:pt>
    <dgm:pt modelId="{17198E0D-64FC-4C43-8F8B-121345C1C2D9}" type="pres">
      <dgm:prSet presAssocID="{7F1AA6E0-C93B-4AE9-8017-6D94CD08E15E}" presName="gear3dstNode" presStyleLbl="node1" presStyleIdx="2" presStyleCnt="3"/>
      <dgm:spPr/>
      <dgm:t>
        <a:bodyPr/>
        <a:lstStyle/>
        <a:p>
          <a:endParaRPr lang="hr-HR"/>
        </a:p>
      </dgm:t>
    </dgm:pt>
    <dgm:pt modelId="{29ED73A7-BFBF-4C86-B568-AF2B50D7264C}" type="pres">
      <dgm:prSet presAssocID="{A04C7DA8-590B-45FB-9B31-A830BF71FBC7}" presName="connector1" presStyleLbl="sibTrans2D1" presStyleIdx="0" presStyleCnt="3" custLinFactNeighborX="-4696" custLinFactNeighborY="-1740"/>
      <dgm:spPr/>
      <dgm:t>
        <a:bodyPr/>
        <a:lstStyle/>
        <a:p>
          <a:endParaRPr lang="hr-HR"/>
        </a:p>
      </dgm:t>
    </dgm:pt>
    <dgm:pt modelId="{9485386D-4177-4262-9F50-79E58D5DB2B4}" type="pres">
      <dgm:prSet presAssocID="{702876A1-4EDE-48AC-93A3-1D0742FF32DA}" presName="connector2" presStyleLbl="sibTrans2D1" presStyleIdx="1" presStyleCnt="3" custLinFactNeighborX="5415" custLinFactNeighborY="1325"/>
      <dgm:spPr/>
      <dgm:t>
        <a:bodyPr/>
        <a:lstStyle/>
        <a:p>
          <a:endParaRPr lang="hr-HR"/>
        </a:p>
      </dgm:t>
    </dgm:pt>
    <dgm:pt modelId="{ABC26F41-88A2-4277-A0F3-8909D8979FCE}" type="pres">
      <dgm:prSet presAssocID="{51A78CDE-FFB9-4A49-A760-0CD122EC86E6}" presName="connector3" presStyleLbl="sibTrans2D1" presStyleIdx="2" presStyleCnt="3"/>
      <dgm:spPr/>
      <dgm:t>
        <a:bodyPr/>
        <a:lstStyle/>
        <a:p>
          <a:endParaRPr lang="hr-HR"/>
        </a:p>
      </dgm:t>
    </dgm:pt>
  </dgm:ptLst>
  <dgm:cxnLst>
    <dgm:cxn modelId="{1878E783-9B31-467B-A10D-4C368E710833}" type="presOf" srcId="{702876A1-4EDE-48AC-93A3-1D0742FF32DA}" destId="{9485386D-4177-4262-9F50-79E58D5DB2B4}" srcOrd="0" destOrd="0" presId="urn:microsoft.com/office/officeart/2005/8/layout/gear1"/>
    <dgm:cxn modelId="{384008A6-0F46-4CD1-9E99-7978C01B3263}" type="presOf" srcId="{41D69769-B760-4966-9FF7-7CD6A79A17FD}" destId="{769C678C-A691-4682-83A7-E9457EE4DF7D}" srcOrd="0" destOrd="0" presId="urn:microsoft.com/office/officeart/2005/8/layout/gear1"/>
    <dgm:cxn modelId="{758F999B-6A7F-49B7-8756-89D3D142A4C2}" type="presOf" srcId="{0CBD6050-C1B1-4F53-843E-1A9EE15AA11A}" destId="{F0B8061E-6BE4-45FA-8B09-17828139674C}" srcOrd="1" destOrd="0" presId="urn:microsoft.com/office/officeart/2005/8/layout/gear1"/>
    <dgm:cxn modelId="{79466EE6-EC11-45EF-9DF1-D9ECBD85B82C}" type="presOf" srcId="{0CBD6050-C1B1-4F53-843E-1A9EE15AA11A}" destId="{6A98D54D-3AAE-4EAD-BD74-19C168D82D9C}" srcOrd="2" destOrd="0" presId="urn:microsoft.com/office/officeart/2005/8/layout/gear1"/>
    <dgm:cxn modelId="{44A9A377-35F8-4AF0-BA40-13F39599AADD}" type="presOf" srcId="{51A78CDE-FFB9-4A49-A760-0CD122EC86E6}" destId="{ABC26F41-88A2-4277-A0F3-8909D8979FCE}" srcOrd="0" destOrd="0" presId="urn:microsoft.com/office/officeart/2005/8/layout/gear1"/>
    <dgm:cxn modelId="{5C11DB04-C8C1-41A8-833D-F13AD4C04E78}" type="presOf" srcId="{A04C7DA8-590B-45FB-9B31-A830BF71FBC7}" destId="{29ED73A7-BFBF-4C86-B568-AF2B50D7264C}" srcOrd="0" destOrd="0" presId="urn:microsoft.com/office/officeart/2005/8/layout/gear1"/>
    <dgm:cxn modelId="{1ABFF4CF-7764-4A5E-B2D3-A654F5C274C6}" type="presOf" srcId="{7F1AA6E0-C93B-4AE9-8017-6D94CD08E15E}" destId="{8F62F4C3-CE4F-437F-869C-9219D1840924}" srcOrd="0" destOrd="0" presId="urn:microsoft.com/office/officeart/2005/8/layout/gear1"/>
    <dgm:cxn modelId="{A6DF57CA-8670-4E06-ABA9-DA76A07A4E6F}" type="presOf" srcId="{7F1AA6E0-C93B-4AE9-8017-6D94CD08E15E}" destId="{B50C01ED-FFF7-4F28-9E2C-F5195FB7568E}" srcOrd="1" destOrd="0" presId="urn:microsoft.com/office/officeart/2005/8/layout/gear1"/>
    <dgm:cxn modelId="{D396E23C-1D50-4C4E-96C1-69E65DAD769E}" type="presOf" srcId="{0DBE88B6-A2C2-413E-A501-4754A1D453F4}" destId="{C2A65E07-9F20-4CCD-8C56-2231E5FDE3CF}" srcOrd="0" destOrd="0" presId="urn:microsoft.com/office/officeart/2005/8/layout/gear1"/>
    <dgm:cxn modelId="{4306849D-3248-4EED-8FE9-432A3B091011}" srcId="{41D69769-B760-4966-9FF7-7CD6A79A17FD}" destId="{0CBD6050-C1B1-4F53-843E-1A9EE15AA11A}" srcOrd="1" destOrd="0" parTransId="{63BF1B28-4726-45FA-8F26-3CB9C7DB28A7}" sibTransId="{702876A1-4EDE-48AC-93A3-1D0742FF32DA}"/>
    <dgm:cxn modelId="{BE776067-6216-46AF-B6C4-5774FC74D647}" srcId="{41D69769-B760-4966-9FF7-7CD6A79A17FD}" destId="{7F1AA6E0-C93B-4AE9-8017-6D94CD08E15E}" srcOrd="2" destOrd="0" parTransId="{2D2566DD-A9F6-49E6-ABB0-779F537AB414}" sibTransId="{51A78CDE-FFB9-4A49-A760-0CD122EC86E6}"/>
    <dgm:cxn modelId="{8165150E-F1D8-4ADA-8D91-7CA5E2B63A0D}" type="presOf" srcId="{0CBD6050-C1B1-4F53-843E-1A9EE15AA11A}" destId="{F6F024BC-3D8B-4ADA-8E6D-E4CCAAF87C63}" srcOrd="0" destOrd="0" presId="urn:microsoft.com/office/officeart/2005/8/layout/gear1"/>
    <dgm:cxn modelId="{CAD733CE-91CA-430C-9F0E-511C4B0B9277}" type="presOf" srcId="{7F1AA6E0-C93B-4AE9-8017-6D94CD08E15E}" destId="{8C8C4B1E-CD55-41B9-A430-8899E21905C7}" srcOrd="2" destOrd="0" presId="urn:microsoft.com/office/officeart/2005/8/layout/gear1"/>
    <dgm:cxn modelId="{37083B05-DB04-431D-9808-981E6DE98979}" type="presOf" srcId="{7F1AA6E0-C93B-4AE9-8017-6D94CD08E15E}" destId="{17198E0D-64FC-4C43-8F8B-121345C1C2D9}" srcOrd="3" destOrd="0" presId="urn:microsoft.com/office/officeart/2005/8/layout/gear1"/>
    <dgm:cxn modelId="{7EC9B0A6-BB88-468D-8AFB-0CA3B38204CD}" type="presOf" srcId="{0DBE88B6-A2C2-413E-A501-4754A1D453F4}" destId="{DBF3399D-408B-4C2C-8F25-27E645DB72CB}" srcOrd="1" destOrd="0" presId="urn:microsoft.com/office/officeart/2005/8/layout/gear1"/>
    <dgm:cxn modelId="{F7D56E09-67DE-4B13-B52E-CAE327DDA6F9}" srcId="{41D69769-B760-4966-9FF7-7CD6A79A17FD}" destId="{0DBE88B6-A2C2-413E-A501-4754A1D453F4}" srcOrd="0" destOrd="0" parTransId="{9FDB3D9E-58CB-4306-AA7F-13EBA623DF28}" sibTransId="{A04C7DA8-590B-45FB-9B31-A830BF71FBC7}"/>
    <dgm:cxn modelId="{2C4DE979-C1DD-4DD5-A413-8C8C529F55BF}" type="presOf" srcId="{0DBE88B6-A2C2-413E-A501-4754A1D453F4}" destId="{F0447360-20BA-404E-97D6-FED9AA3BFD7A}" srcOrd="2" destOrd="0" presId="urn:microsoft.com/office/officeart/2005/8/layout/gear1"/>
    <dgm:cxn modelId="{7D83B170-9B1B-49B7-846F-1334E26AA4E7}" type="presParOf" srcId="{769C678C-A691-4682-83A7-E9457EE4DF7D}" destId="{C2A65E07-9F20-4CCD-8C56-2231E5FDE3CF}" srcOrd="0" destOrd="0" presId="urn:microsoft.com/office/officeart/2005/8/layout/gear1"/>
    <dgm:cxn modelId="{7615E7C4-E803-4EAB-99FE-A57F0EFB8900}" type="presParOf" srcId="{769C678C-A691-4682-83A7-E9457EE4DF7D}" destId="{DBF3399D-408B-4C2C-8F25-27E645DB72CB}" srcOrd="1" destOrd="0" presId="urn:microsoft.com/office/officeart/2005/8/layout/gear1"/>
    <dgm:cxn modelId="{48544130-E10F-483D-B065-EEDC631990E7}" type="presParOf" srcId="{769C678C-A691-4682-83A7-E9457EE4DF7D}" destId="{F0447360-20BA-404E-97D6-FED9AA3BFD7A}" srcOrd="2" destOrd="0" presId="urn:microsoft.com/office/officeart/2005/8/layout/gear1"/>
    <dgm:cxn modelId="{B88C4EC1-BA7B-4C8A-A9EC-DC85D988BB99}" type="presParOf" srcId="{769C678C-A691-4682-83A7-E9457EE4DF7D}" destId="{F6F024BC-3D8B-4ADA-8E6D-E4CCAAF87C63}" srcOrd="3" destOrd="0" presId="urn:microsoft.com/office/officeart/2005/8/layout/gear1"/>
    <dgm:cxn modelId="{8714CADF-0715-4AB6-A8D3-D029058E1F59}" type="presParOf" srcId="{769C678C-A691-4682-83A7-E9457EE4DF7D}" destId="{F0B8061E-6BE4-45FA-8B09-17828139674C}" srcOrd="4" destOrd="0" presId="urn:microsoft.com/office/officeart/2005/8/layout/gear1"/>
    <dgm:cxn modelId="{65473050-5248-4801-89C1-3622E7B179DF}" type="presParOf" srcId="{769C678C-A691-4682-83A7-E9457EE4DF7D}" destId="{6A98D54D-3AAE-4EAD-BD74-19C168D82D9C}" srcOrd="5" destOrd="0" presId="urn:microsoft.com/office/officeart/2005/8/layout/gear1"/>
    <dgm:cxn modelId="{9B655065-E544-4A03-B516-EC392E7AAC84}" type="presParOf" srcId="{769C678C-A691-4682-83A7-E9457EE4DF7D}" destId="{8F62F4C3-CE4F-437F-869C-9219D1840924}" srcOrd="6" destOrd="0" presId="urn:microsoft.com/office/officeart/2005/8/layout/gear1"/>
    <dgm:cxn modelId="{872CBFD5-5C14-49B9-9E4B-2AC51ECB74BB}" type="presParOf" srcId="{769C678C-A691-4682-83A7-E9457EE4DF7D}" destId="{B50C01ED-FFF7-4F28-9E2C-F5195FB7568E}" srcOrd="7" destOrd="0" presId="urn:microsoft.com/office/officeart/2005/8/layout/gear1"/>
    <dgm:cxn modelId="{A9EC23AE-2E8C-4E7F-8DD5-8079144A654E}" type="presParOf" srcId="{769C678C-A691-4682-83A7-E9457EE4DF7D}" destId="{8C8C4B1E-CD55-41B9-A430-8899E21905C7}" srcOrd="8" destOrd="0" presId="urn:microsoft.com/office/officeart/2005/8/layout/gear1"/>
    <dgm:cxn modelId="{694862ED-1201-43DA-9E56-39A91C549A41}" type="presParOf" srcId="{769C678C-A691-4682-83A7-E9457EE4DF7D}" destId="{17198E0D-64FC-4C43-8F8B-121345C1C2D9}" srcOrd="9" destOrd="0" presId="urn:microsoft.com/office/officeart/2005/8/layout/gear1"/>
    <dgm:cxn modelId="{24C2D30E-A020-48F1-8642-5CBE2A3F8E51}" type="presParOf" srcId="{769C678C-A691-4682-83A7-E9457EE4DF7D}" destId="{29ED73A7-BFBF-4C86-B568-AF2B50D7264C}" srcOrd="10" destOrd="0" presId="urn:microsoft.com/office/officeart/2005/8/layout/gear1"/>
    <dgm:cxn modelId="{651FAEA8-A035-49C6-AE0C-0652ADBA2DDD}" type="presParOf" srcId="{769C678C-A691-4682-83A7-E9457EE4DF7D}" destId="{9485386D-4177-4262-9F50-79E58D5DB2B4}" srcOrd="11" destOrd="0" presId="urn:microsoft.com/office/officeart/2005/8/layout/gear1"/>
    <dgm:cxn modelId="{0486A576-1826-4100-ABCF-C10D09562B35}" type="presParOf" srcId="{769C678C-A691-4682-83A7-E9457EE4DF7D}" destId="{ABC26F41-88A2-4277-A0F3-8909D8979FC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65E07-9F20-4CCD-8C56-2231E5FDE3CF}">
      <dsp:nvSpPr>
        <dsp:cNvPr id="0" name=""/>
        <dsp:cNvSpPr/>
      </dsp:nvSpPr>
      <dsp:spPr>
        <a:xfrm>
          <a:off x="5942089" y="2864308"/>
          <a:ext cx="2837542" cy="2840736"/>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a:t>Dinara back to LIFE PROJEKTNI TIM</a:t>
          </a:r>
          <a:endParaRPr lang="en-US" sz="1400" kern="1200" dirty="0"/>
        </a:p>
      </dsp:txBody>
      <dsp:txXfrm>
        <a:off x="6512561" y="3529525"/>
        <a:ext cx="1696598" cy="1460607"/>
      </dsp:txXfrm>
    </dsp:sp>
    <dsp:sp modelId="{F6F024BC-3D8B-4ADA-8E6D-E4CCAAF87C63}">
      <dsp:nvSpPr>
        <dsp:cNvPr id="0" name=""/>
        <dsp:cNvSpPr/>
      </dsp:nvSpPr>
      <dsp:spPr>
        <a:xfrm>
          <a:off x="4294438" y="2336554"/>
          <a:ext cx="1996690" cy="1826648"/>
        </a:xfrm>
        <a:prstGeom prst="gear6">
          <a:avLst/>
        </a:prstGeom>
        <a:solidFill>
          <a:srgbClr val="AD6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a:t>SURADNIČKO VIJEĆE </a:t>
          </a:r>
          <a:endParaRPr lang="en-US" sz="1400" kern="1200" dirty="0"/>
        </a:p>
      </dsp:txBody>
      <dsp:txXfrm>
        <a:off x="4779020" y="2799198"/>
        <a:ext cx="1027526" cy="901360"/>
      </dsp:txXfrm>
    </dsp:sp>
    <dsp:sp modelId="{8F62F4C3-CE4F-437F-869C-9219D1840924}">
      <dsp:nvSpPr>
        <dsp:cNvPr id="0" name=""/>
        <dsp:cNvSpPr/>
      </dsp:nvSpPr>
      <dsp:spPr>
        <a:xfrm rot="20700000">
          <a:off x="5441697" y="497339"/>
          <a:ext cx="2474480" cy="2474480"/>
        </a:xfrm>
        <a:prstGeom prst="gear6">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kern="1200" dirty="0"/>
            <a:t>SAVJETODAVNO VIJEĆE</a:t>
          </a:r>
          <a:endParaRPr lang="en-US" sz="1400" kern="1200" dirty="0"/>
        </a:p>
      </dsp:txBody>
      <dsp:txXfrm rot="-20700000">
        <a:off x="5984423" y="1040065"/>
        <a:ext cx="1389028" cy="1389028"/>
      </dsp:txXfrm>
    </dsp:sp>
    <dsp:sp modelId="{29ED73A7-BFBF-4C86-B568-AF2B50D7264C}">
      <dsp:nvSpPr>
        <dsp:cNvPr id="0" name=""/>
        <dsp:cNvSpPr/>
      </dsp:nvSpPr>
      <dsp:spPr>
        <a:xfrm>
          <a:off x="5369454" y="2365982"/>
          <a:ext cx="4444891" cy="4444891"/>
        </a:xfrm>
        <a:prstGeom prst="circularArrow">
          <a:avLst>
            <a:gd name="adj1" fmla="val 4688"/>
            <a:gd name="adj2" fmla="val 299029"/>
            <a:gd name="adj3" fmla="val 2550996"/>
            <a:gd name="adj4" fmla="val 15788187"/>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5386D-4177-4262-9F50-79E58D5DB2B4}">
      <dsp:nvSpPr>
        <dsp:cNvPr id="0" name=""/>
        <dsp:cNvSpPr/>
      </dsp:nvSpPr>
      <dsp:spPr>
        <a:xfrm>
          <a:off x="3528505" y="1635145"/>
          <a:ext cx="3229491" cy="3229491"/>
        </a:xfrm>
        <a:prstGeom prst="leftCircularArrow">
          <a:avLst>
            <a:gd name="adj1" fmla="val 6452"/>
            <a:gd name="adj2" fmla="val 429999"/>
            <a:gd name="adj3" fmla="val 10489124"/>
            <a:gd name="adj4" fmla="val 14837806"/>
            <a:gd name="adj5" fmla="val 7527"/>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26F41-88A2-4277-A0F3-8909D8979FCE}">
      <dsp:nvSpPr>
        <dsp:cNvPr id="0" name=""/>
        <dsp:cNvSpPr/>
      </dsp:nvSpPr>
      <dsp:spPr>
        <a:xfrm>
          <a:off x="4643059" y="-133192"/>
          <a:ext cx="3482041" cy="3482041"/>
        </a:xfrm>
        <a:prstGeom prst="circularArrow">
          <a:avLst>
            <a:gd name="adj1" fmla="val 5984"/>
            <a:gd name="adj2" fmla="val 394124"/>
            <a:gd name="adj3" fmla="val 13313824"/>
            <a:gd name="adj4" fmla="val 10508221"/>
            <a:gd name="adj5" fmla="val 6981"/>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FD62E-4AA0-40CA-B477-BDEEE969F05B}" type="datetimeFigureOut">
              <a:rPr lang="hr-HR" smtClean="0"/>
              <a:t>26.9.2024.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BA846-FC6F-4CCF-94EE-02FBD87094A7}" type="slidenum">
              <a:rPr lang="hr-HR" smtClean="0"/>
              <a:t>‹#›</a:t>
            </a:fld>
            <a:endParaRPr lang="hr-HR"/>
          </a:p>
        </p:txBody>
      </p:sp>
    </p:spTree>
    <p:extLst>
      <p:ext uri="{BB962C8B-B14F-4D97-AF65-F5344CB8AC3E}">
        <p14:creationId xmlns:p14="http://schemas.microsoft.com/office/powerpoint/2010/main" val="12751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Relevance</a:t>
            </a:r>
            <a:r>
              <a:rPr lang="hr-HR" dirty="0" smtClean="0"/>
              <a:t> - </a:t>
            </a:r>
            <a:r>
              <a:rPr lang="en-US" dirty="0" smtClean="0"/>
              <a:t>Background and general objectives • Specific objectives • Compliance LIFE and call topic • Concept and methodology • Upscaling of other EU projects • Complementarity with other actions • Synergies and co-benefits with other LIFE; and other policies</a:t>
            </a:r>
            <a:endParaRPr lang="hr-HR" dirty="0" smtClean="0"/>
          </a:p>
          <a:p>
            <a:endParaRPr lang="hr-HR" dirty="0" smtClean="0"/>
          </a:p>
          <a:p>
            <a:r>
              <a:rPr lang="en-US" dirty="0" smtClean="0"/>
              <a:t>Ambition of the impacts • Credibility of the impacts • Sustainability of results • Exploitation of results • Catalytic potential – replication and upscaling</a:t>
            </a:r>
            <a:r>
              <a:rPr lang="hr-HR" dirty="0" smtClean="0"/>
              <a:t> </a:t>
            </a:r>
          </a:p>
          <a:p>
            <a:endParaRPr lang="hr-HR" dirty="0" smtClean="0"/>
          </a:p>
          <a:p>
            <a:pPr marL="0" indent="0">
              <a:buFontTx/>
              <a:buNone/>
            </a:pPr>
            <a:r>
              <a:rPr lang="en-US" dirty="0" smtClean="0"/>
              <a:t>Replication </a:t>
            </a:r>
            <a:r>
              <a:rPr lang="hr-HR" dirty="0" smtClean="0"/>
              <a:t>-</a:t>
            </a:r>
            <a:r>
              <a:rPr lang="hr-HR" baseline="0" dirty="0" smtClean="0"/>
              <a:t> </a:t>
            </a:r>
            <a:r>
              <a:rPr lang="en-US" dirty="0" smtClean="0"/>
              <a:t>implementation of the solutions of a project, which has been developed and implemented, in the same sectors elsewhere. </a:t>
            </a:r>
            <a:endParaRPr lang="hr-HR" dirty="0" smtClean="0"/>
          </a:p>
          <a:p>
            <a:pPr marL="0" indent="0">
              <a:buFontTx/>
              <a:buNone/>
            </a:pPr>
            <a:r>
              <a:rPr lang="en-US" dirty="0" smtClean="0"/>
              <a:t>Transferability </a:t>
            </a:r>
            <a:r>
              <a:rPr lang="hr-HR" dirty="0" smtClean="0"/>
              <a:t>- i</a:t>
            </a:r>
            <a:r>
              <a:rPr lang="en-US" dirty="0" smtClean="0"/>
              <a:t>implementation of solutions that have been obtained in a project, which are applied in another sector and other areas. </a:t>
            </a:r>
            <a:endParaRPr lang="hr-HR" dirty="0" smtClean="0"/>
          </a:p>
          <a:p>
            <a:pPr marL="0" indent="0">
              <a:buFontTx/>
              <a:buNone/>
            </a:pPr>
            <a:r>
              <a:rPr lang="hr-HR" dirty="0" smtClean="0"/>
              <a:t>Nije isto kao - </a:t>
            </a:r>
            <a:r>
              <a:rPr lang="en-US" dirty="0" smtClean="0"/>
              <a:t>dissemination strategy </a:t>
            </a:r>
            <a:r>
              <a:rPr lang="hr-HR" dirty="0" smtClean="0"/>
              <a:t>ili </a:t>
            </a:r>
            <a:r>
              <a:rPr lang="en-US" dirty="0" smtClean="0"/>
              <a:t> networking.</a:t>
            </a:r>
            <a:endParaRPr lang="hr-HR" baseline="0" dirty="0" smtClean="0"/>
          </a:p>
          <a:p>
            <a:endParaRPr lang="hr-HR" dirty="0"/>
          </a:p>
        </p:txBody>
      </p:sp>
      <p:sp>
        <p:nvSpPr>
          <p:cNvPr id="4" name="Rezervirano mjesto broja slajda 3"/>
          <p:cNvSpPr>
            <a:spLocks noGrp="1"/>
          </p:cNvSpPr>
          <p:nvPr>
            <p:ph type="sldNum" sz="quarter" idx="10"/>
          </p:nvPr>
        </p:nvSpPr>
        <p:spPr/>
        <p:txBody>
          <a:bodyPr/>
          <a:lstStyle/>
          <a:p>
            <a:fld id="{A2FBA846-FC6F-4CCF-94EE-02FBD87094A7}" type="slidenum">
              <a:rPr lang="hr-HR" smtClean="0"/>
              <a:t>3</a:t>
            </a:fld>
            <a:endParaRPr lang="hr-HR"/>
          </a:p>
        </p:txBody>
      </p:sp>
    </p:spTree>
    <p:extLst>
      <p:ext uri="{BB962C8B-B14F-4D97-AF65-F5344CB8AC3E}">
        <p14:creationId xmlns:p14="http://schemas.microsoft.com/office/powerpoint/2010/main" val="276800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Implementation</a:t>
            </a:r>
            <a:r>
              <a:rPr lang="hr-HR" dirty="0" smtClean="0"/>
              <a:t> – </a:t>
            </a:r>
            <a:r>
              <a:rPr lang="en-US" dirty="0" err="1" smtClean="0"/>
              <a:t>Workplan</a:t>
            </a:r>
            <a:r>
              <a:rPr lang="hr-HR" dirty="0" smtClean="0"/>
              <a:t>; </a:t>
            </a:r>
            <a:r>
              <a:rPr lang="en-US" dirty="0" smtClean="0"/>
              <a:t> Work packages and activities</a:t>
            </a:r>
            <a:r>
              <a:rPr lang="hr-HR" dirty="0" smtClean="0"/>
              <a:t>; </a:t>
            </a:r>
            <a:r>
              <a:rPr lang="en-US" dirty="0" smtClean="0"/>
              <a:t>Objectives and results</a:t>
            </a:r>
            <a:r>
              <a:rPr lang="hr-HR" dirty="0" smtClean="0"/>
              <a:t>: </a:t>
            </a:r>
            <a:r>
              <a:rPr lang="en-US" dirty="0" smtClean="0"/>
              <a:t>Activities and tasks</a:t>
            </a:r>
            <a:r>
              <a:rPr lang="hr-HR" dirty="0" smtClean="0"/>
              <a:t>; </a:t>
            </a:r>
            <a:r>
              <a:rPr lang="en-US" dirty="0" smtClean="0"/>
              <a:t> Milestones and deliverables</a:t>
            </a:r>
            <a:r>
              <a:rPr lang="hr-HR" dirty="0" smtClean="0"/>
              <a:t>; </a:t>
            </a:r>
            <a:r>
              <a:rPr lang="en-US" dirty="0" smtClean="0"/>
              <a:t>Stakeholder engagement</a:t>
            </a:r>
            <a:r>
              <a:rPr lang="hr-HR" dirty="0" smtClean="0"/>
              <a:t>; </a:t>
            </a:r>
            <a:r>
              <a:rPr lang="en-US" dirty="0" smtClean="0"/>
              <a:t>Impact monitoring and reporting</a:t>
            </a:r>
            <a:r>
              <a:rPr lang="hr-HR" dirty="0" smtClean="0"/>
              <a:t>; </a:t>
            </a:r>
            <a:r>
              <a:rPr lang="en-US" dirty="0" smtClean="0"/>
              <a:t>Communication, dissemination and visibility</a:t>
            </a:r>
            <a:endParaRPr lang="hr-H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FOCUS: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err="1" smtClean="0"/>
              <a:t>dentification</a:t>
            </a:r>
            <a:r>
              <a:rPr lang="en-US" dirty="0" smtClean="0"/>
              <a:t> and </a:t>
            </a:r>
            <a:r>
              <a:rPr lang="en-US" dirty="0" err="1" smtClean="0"/>
              <a:t>mobilisation</a:t>
            </a:r>
            <a:r>
              <a:rPr lang="en-US" dirty="0" smtClean="0"/>
              <a:t> of the relevant stakeholders; •</a:t>
            </a:r>
            <a:endParaRPr lang="hr-H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Appropriateness and quality of the proposed measures to communicate and disseminate the project and its results to different target groups.</a:t>
            </a:r>
            <a:endParaRPr lang="hr-H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hr-HR" dirty="0" smtClean="0"/>
          </a:p>
        </p:txBody>
      </p:sp>
      <p:sp>
        <p:nvSpPr>
          <p:cNvPr id="4" name="Rezervirano mjesto broja slajda 3"/>
          <p:cNvSpPr>
            <a:spLocks noGrp="1"/>
          </p:cNvSpPr>
          <p:nvPr>
            <p:ph type="sldNum" sz="quarter" idx="10"/>
          </p:nvPr>
        </p:nvSpPr>
        <p:spPr/>
        <p:txBody>
          <a:bodyPr/>
          <a:lstStyle/>
          <a:p>
            <a:fld id="{A2FBA846-FC6F-4CCF-94EE-02FBD87094A7}" type="slidenum">
              <a:rPr lang="hr-HR" smtClean="0"/>
              <a:t>4</a:t>
            </a:fld>
            <a:endParaRPr lang="hr-HR"/>
          </a:p>
        </p:txBody>
      </p:sp>
    </p:spTree>
    <p:extLst>
      <p:ext uri="{BB962C8B-B14F-4D97-AF65-F5344CB8AC3E}">
        <p14:creationId xmlns:p14="http://schemas.microsoft.com/office/powerpoint/2010/main" val="5145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indent="0">
              <a:buFontTx/>
              <a:buNone/>
            </a:pPr>
            <a:r>
              <a:rPr lang="en-US" dirty="0" smtClean="0"/>
              <a:t>Replication </a:t>
            </a:r>
            <a:r>
              <a:rPr lang="hr-HR" dirty="0" smtClean="0"/>
              <a:t>-</a:t>
            </a:r>
            <a:r>
              <a:rPr lang="hr-HR" baseline="0" dirty="0" smtClean="0"/>
              <a:t> </a:t>
            </a:r>
            <a:r>
              <a:rPr lang="en-US" dirty="0" smtClean="0"/>
              <a:t>implementation of the solutions of a project, which has been developed and implemented, in the same sectors elsewhere. </a:t>
            </a:r>
            <a:endParaRPr lang="hr-HR" dirty="0" smtClean="0"/>
          </a:p>
          <a:p>
            <a:pPr marL="0" indent="0">
              <a:buFontTx/>
              <a:buNone/>
            </a:pPr>
            <a:r>
              <a:rPr lang="en-US" dirty="0" smtClean="0"/>
              <a:t>Transferability </a:t>
            </a:r>
            <a:r>
              <a:rPr lang="hr-HR" dirty="0" smtClean="0"/>
              <a:t>- i</a:t>
            </a:r>
            <a:r>
              <a:rPr lang="en-US" dirty="0" smtClean="0"/>
              <a:t>implementation of solutions that have been obtained in a project, which are applied in another sector and other areas. </a:t>
            </a:r>
            <a:endParaRPr lang="hr-HR" dirty="0" smtClean="0"/>
          </a:p>
          <a:p>
            <a:pPr marL="0" indent="0">
              <a:buFontTx/>
              <a:buNone/>
            </a:pPr>
            <a:r>
              <a:rPr lang="hr-HR" dirty="0" smtClean="0"/>
              <a:t>Nije isto kao - </a:t>
            </a:r>
            <a:r>
              <a:rPr lang="en-US" dirty="0" smtClean="0"/>
              <a:t>dissemination strategy </a:t>
            </a:r>
            <a:r>
              <a:rPr lang="hr-HR" dirty="0" smtClean="0"/>
              <a:t>ili </a:t>
            </a:r>
            <a:r>
              <a:rPr lang="en-US" dirty="0" smtClean="0"/>
              <a:t> networking.</a:t>
            </a:r>
            <a:endParaRPr lang="hr-HR" baseline="0" dirty="0" smtClean="0"/>
          </a:p>
        </p:txBody>
      </p:sp>
      <p:sp>
        <p:nvSpPr>
          <p:cNvPr id="4" name="Rezervirano mjesto broja slajda 3"/>
          <p:cNvSpPr>
            <a:spLocks noGrp="1"/>
          </p:cNvSpPr>
          <p:nvPr>
            <p:ph type="sldNum" sz="quarter" idx="10"/>
          </p:nvPr>
        </p:nvSpPr>
        <p:spPr/>
        <p:txBody>
          <a:bodyPr/>
          <a:lstStyle/>
          <a:p>
            <a:fld id="{A2FBA846-FC6F-4CCF-94EE-02FBD87094A7}" type="slidenum">
              <a:rPr lang="hr-HR" smtClean="0"/>
              <a:t>6</a:t>
            </a:fld>
            <a:endParaRPr lang="hr-HR"/>
          </a:p>
        </p:txBody>
      </p:sp>
    </p:spTree>
    <p:extLst>
      <p:ext uri="{BB962C8B-B14F-4D97-AF65-F5344CB8AC3E}">
        <p14:creationId xmlns:p14="http://schemas.microsoft.com/office/powerpoint/2010/main" val="391392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smtClean="0"/>
              <a:t>Staff costs </a:t>
            </a:r>
            <a:endParaRPr lang="hr-HR" dirty="0" smtClean="0"/>
          </a:p>
          <a:p>
            <a:r>
              <a:rPr lang="en-US" dirty="0" smtClean="0"/>
              <a:t>Subcontracting </a:t>
            </a:r>
            <a:endParaRPr lang="hr-HR" dirty="0" smtClean="0"/>
          </a:p>
          <a:p>
            <a:r>
              <a:rPr lang="en-US" dirty="0" smtClean="0"/>
              <a:t>Other direct costs </a:t>
            </a:r>
            <a:endParaRPr lang="hr-HR" dirty="0" smtClean="0"/>
          </a:p>
          <a:p>
            <a:pPr lvl="1"/>
            <a:r>
              <a:rPr lang="en-US" dirty="0" smtClean="0"/>
              <a:t>Travel &amp; subsistence </a:t>
            </a:r>
            <a:endParaRPr lang="hr-HR" dirty="0" smtClean="0"/>
          </a:p>
          <a:p>
            <a:pPr lvl="1"/>
            <a:r>
              <a:rPr lang="en-US" dirty="0" smtClean="0"/>
              <a:t>Equipment (incl. infrastructure) </a:t>
            </a:r>
            <a:r>
              <a:rPr lang="hr-HR" dirty="0" smtClean="0"/>
              <a:t>- </a:t>
            </a:r>
            <a:r>
              <a:rPr lang="en-US" dirty="0" smtClean="0"/>
              <a:t>full cost</a:t>
            </a:r>
            <a:r>
              <a:rPr lang="hr-HR" dirty="0" smtClean="0"/>
              <a:t> (if </a:t>
            </a:r>
            <a:r>
              <a:rPr lang="hr-HR" dirty="0" err="1" smtClean="0"/>
              <a:t>complying</a:t>
            </a:r>
            <a:r>
              <a:rPr lang="hr-HR" dirty="0" smtClean="0"/>
              <a:t> with </a:t>
            </a:r>
            <a:r>
              <a:rPr lang="hr-HR" dirty="0" err="1" smtClean="0"/>
              <a:t>durability</a:t>
            </a:r>
            <a:r>
              <a:rPr lang="hr-HR" dirty="0" smtClean="0"/>
              <a:t> </a:t>
            </a:r>
            <a:r>
              <a:rPr lang="hr-HR" dirty="0" err="1" smtClean="0"/>
              <a:t>clause</a:t>
            </a:r>
            <a:r>
              <a:rPr lang="hr-HR" dirty="0" smtClean="0"/>
              <a:t>) </a:t>
            </a:r>
            <a:r>
              <a:rPr lang="en-US" dirty="0" smtClean="0"/>
              <a:t> or the depreciation</a:t>
            </a:r>
            <a:endParaRPr lang="hr-HR" dirty="0" smtClean="0"/>
          </a:p>
          <a:p>
            <a:pPr lvl="1"/>
            <a:r>
              <a:rPr lang="en-US" dirty="0" smtClean="0"/>
              <a:t>Other goods, works and services </a:t>
            </a:r>
            <a:endParaRPr lang="hr-HR" dirty="0" smtClean="0"/>
          </a:p>
          <a:p>
            <a:pPr lvl="1"/>
            <a:r>
              <a:rPr lang="en-US" dirty="0" smtClean="0"/>
              <a:t>Support to third parties </a:t>
            </a:r>
            <a:endParaRPr lang="hr-HR" dirty="0" smtClean="0"/>
          </a:p>
          <a:p>
            <a:pPr lvl="1"/>
            <a:r>
              <a:rPr lang="en-US" dirty="0" smtClean="0"/>
              <a:t>Land purchase </a:t>
            </a:r>
            <a:endParaRPr lang="hr-HR" dirty="0" smtClean="0"/>
          </a:p>
          <a:p>
            <a:r>
              <a:rPr lang="en-US" dirty="0" smtClean="0"/>
              <a:t>The durability clause means that, unless exempted by the granting authority, beneficiaries must commit to continue to use and maintain after the end of the action equipment bought and eligible at full costs, for activities pursuing the action's objectives. Such equipment must be used for these purposes — for at least five years after the end of the action or until the end of its economic lifespan (i.e. until it has been fully depreciated) — whichever is earlier.</a:t>
            </a:r>
            <a:endParaRPr lang="hr-HR" dirty="0"/>
          </a:p>
        </p:txBody>
      </p:sp>
      <p:sp>
        <p:nvSpPr>
          <p:cNvPr id="4" name="Rezervirano mjesto broja slajda 3"/>
          <p:cNvSpPr>
            <a:spLocks noGrp="1"/>
          </p:cNvSpPr>
          <p:nvPr>
            <p:ph type="sldNum" sz="quarter" idx="10"/>
          </p:nvPr>
        </p:nvSpPr>
        <p:spPr/>
        <p:txBody>
          <a:bodyPr/>
          <a:lstStyle/>
          <a:p>
            <a:fld id="{A2FBA846-FC6F-4CCF-94EE-02FBD87094A7}" type="slidenum">
              <a:rPr lang="hr-HR" smtClean="0"/>
              <a:t>12</a:t>
            </a:fld>
            <a:endParaRPr lang="hr-HR"/>
          </a:p>
        </p:txBody>
      </p:sp>
    </p:spTree>
    <p:extLst>
      <p:ext uri="{BB962C8B-B14F-4D97-AF65-F5344CB8AC3E}">
        <p14:creationId xmlns:p14="http://schemas.microsoft.com/office/powerpoint/2010/main" val="284619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7423-B063-4BF6-B650-52A60585C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51B3D5-8381-4614-AF3A-65E2ABF2F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396C2-A45E-4666-B0DE-73C3D1E5A0D7}"/>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5" name="Footer Placeholder 4">
            <a:extLst>
              <a:ext uri="{FF2B5EF4-FFF2-40B4-BE49-F238E27FC236}">
                <a16:creationId xmlns:a16="http://schemas.microsoft.com/office/drawing/2014/main" id="{1793D025-D9A8-4CBD-B4EE-C68582D4C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B6FFE-89F0-4CE5-AE9D-5EF822DBB3BE}"/>
              </a:ext>
            </a:extLst>
          </p:cNvPr>
          <p:cNvSpPr>
            <a:spLocks noGrp="1"/>
          </p:cNvSpPr>
          <p:nvPr>
            <p:ph type="sldNum" sz="quarter" idx="12"/>
          </p:nvPr>
        </p:nvSpPr>
        <p:spPr/>
        <p:txBody>
          <a:bodyPr/>
          <a:lstStyle/>
          <a:p>
            <a:fld id="{9F6D9F7F-9F7B-4D5B-84B1-ECA974A09AB9}" type="slidenum">
              <a:rPr lang="en-US" smtClean="0"/>
              <a:pPr/>
              <a:t>‹#›</a:t>
            </a:fld>
            <a:endParaRPr lang="en-US"/>
          </a:p>
        </p:txBody>
      </p:sp>
      <p:pic>
        <p:nvPicPr>
          <p:cNvPr id="1027" name="Slika 5">
            <a:extLst>
              <a:ext uri="{FF2B5EF4-FFF2-40B4-BE49-F238E27FC236}">
                <a16:creationId xmlns:a16="http://schemas.microsoft.com/office/drawing/2014/main" id="{A36B754C-7D23-4D0B-91A2-90B763685AB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54788" y="96738"/>
            <a:ext cx="911509" cy="933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Slika 6">
            <a:extLst>
              <a:ext uri="{FF2B5EF4-FFF2-40B4-BE49-F238E27FC236}">
                <a16:creationId xmlns:a16="http://schemas.microsoft.com/office/drawing/2014/main" id="{EC296F2E-FEB6-4DF0-8E68-C75BD2C7CE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8000" y="10670"/>
            <a:ext cx="1515878" cy="10962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5643B3F-4ADC-97C2-5B15-287F8103DF0B}"/>
              </a:ext>
            </a:extLst>
          </p:cNvPr>
          <p:cNvPicPr>
            <a:picLocks noChangeAspect="1"/>
          </p:cNvPicPr>
          <p:nvPr userDrawn="1"/>
        </p:nvPicPr>
        <p:blipFill>
          <a:blip r:embed="rId4"/>
          <a:stretch>
            <a:fillRect/>
          </a:stretch>
        </p:blipFill>
        <p:spPr>
          <a:xfrm>
            <a:off x="55881" y="73979"/>
            <a:ext cx="2651458" cy="763509"/>
          </a:xfrm>
          <a:prstGeom prst="rect">
            <a:avLst/>
          </a:prstGeom>
        </p:spPr>
      </p:pic>
    </p:spTree>
    <p:extLst>
      <p:ext uri="{BB962C8B-B14F-4D97-AF65-F5344CB8AC3E}">
        <p14:creationId xmlns:p14="http://schemas.microsoft.com/office/powerpoint/2010/main" val="255872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D928-4A0A-4A17-9FCA-8BB2A9A22E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4F6732-2EA4-4466-9597-519ADB44C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56D10-D8FC-47F2-866E-3926AB0C7FF7}"/>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5" name="Footer Placeholder 4">
            <a:extLst>
              <a:ext uri="{FF2B5EF4-FFF2-40B4-BE49-F238E27FC236}">
                <a16:creationId xmlns:a16="http://schemas.microsoft.com/office/drawing/2014/main" id="{3232DBD2-FB8E-4A18-B1EC-947ACDE4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7D46-F19D-4F7F-83A9-7CF5770AE39C}"/>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112013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C4118-3E00-4BBB-BC10-07B1B627AB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2ADFA0-B9B4-4969-A49F-B071D631A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99F35-F3FB-4AB8-8406-2404A00FB72B}"/>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5" name="Footer Placeholder 4">
            <a:extLst>
              <a:ext uri="{FF2B5EF4-FFF2-40B4-BE49-F238E27FC236}">
                <a16:creationId xmlns:a16="http://schemas.microsoft.com/office/drawing/2014/main" id="{8308AA86-B229-4833-9142-28D6F749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EB459-D2BE-4B12-AAE6-738C40D8B617}"/>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257582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FA5B-7A2F-4551-98EF-6D43D8956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9048E-0468-42E4-8D6E-2829B47E5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C796B-C0BD-4710-9CC4-1F5FF11FCB84}"/>
              </a:ext>
            </a:extLst>
          </p:cNvPr>
          <p:cNvSpPr>
            <a:spLocks noGrp="1"/>
          </p:cNvSpPr>
          <p:nvPr>
            <p:ph type="dt" sz="half" idx="10"/>
          </p:nvPr>
        </p:nvSpPr>
        <p:spPr>
          <a:xfrm>
            <a:off x="1794163" y="11980862"/>
            <a:ext cx="2743200" cy="365125"/>
          </a:xfrm>
        </p:spPr>
        <p:txBody>
          <a:bodyPr/>
          <a:lstStyle/>
          <a:p>
            <a:fld id="{B2E6E5F4-2F93-4057-87D8-81BBC2516716}" type="datetimeFigureOut">
              <a:rPr lang="en-US" smtClean="0"/>
              <a:pPr/>
              <a:t>9/26/2024</a:t>
            </a:fld>
            <a:endParaRPr lang="en-US"/>
          </a:p>
        </p:txBody>
      </p:sp>
      <p:sp>
        <p:nvSpPr>
          <p:cNvPr id="5" name="Footer Placeholder 4">
            <a:extLst>
              <a:ext uri="{FF2B5EF4-FFF2-40B4-BE49-F238E27FC236}">
                <a16:creationId xmlns:a16="http://schemas.microsoft.com/office/drawing/2014/main" id="{2E1DBE27-45FB-4DF5-9CB8-E08453321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95230-6024-450D-97B1-4E6F2FEED634}"/>
              </a:ext>
            </a:extLst>
          </p:cNvPr>
          <p:cNvSpPr>
            <a:spLocks noGrp="1"/>
          </p:cNvSpPr>
          <p:nvPr>
            <p:ph type="sldNum" sz="quarter" idx="12"/>
          </p:nvPr>
        </p:nvSpPr>
        <p:spPr/>
        <p:txBody>
          <a:bodyPr/>
          <a:lstStyle/>
          <a:p>
            <a:fld id="{9F6D9F7F-9F7B-4D5B-84B1-ECA974A09AB9}" type="slidenum">
              <a:rPr lang="en-US" smtClean="0"/>
              <a:pPr/>
              <a:t>‹#›</a:t>
            </a:fld>
            <a:endParaRPr lang="en-US"/>
          </a:p>
        </p:txBody>
      </p:sp>
      <p:pic>
        <p:nvPicPr>
          <p:cNvPr id="1026" name="Slika 6">
            <a:extLst>
              <a:ext uri="{FF2B5EF4-FFF2-40B4-BE49-F238E27FC236}">
                <a16:creationId xmlns:a16="http://schemas.microsoft.com/office/drawing/2014/main" id="{CB45B2B4-A8B4-4FAE-A2EB-9BA77ABF8C5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18596"/>
            <a:ext cx="1022465" cy="739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311193-2FC3-49A3-9351-3D955557B6F6}"/>
              </a:ext>
            </a:extLst>
          </p:cNvPr>
          <p:cNvSpPr txBox="1"/>
          <p:nvPr userDrawn="1"/>
        </p:nvSpPr>
        <p:spPr>
          <a:xfrm>
            <a:off x="1101277" y="6259810"/>
            <a:ext cx="6184669" cy="461665"/>
          </a:xfrm>
          <a:prstGeom prst="rect">
            <a:avLst/>
          </a:prstGeom>
          <a:noFill/>
        </p:spPr>
        <p:txBody>
          <a:bodyPr wrap="square" rtlCol="0">
            <a:spAutoFit/>
          </a:bodyPr>
          <a:lstStyle/>
          <a:p>
            <a:r>
              <a:rPr lang="hr-HR" sz="1200">
                <a:effectLst/>
                <a:latin typeface="Calibri" panose="020F0502020204030204" pitchFamily="34" charset="0"/>
                <a:ea typeface="Calibri" panose="020F0502020204030204" pitchFamily="34" charset="0"/>
              </a:rPr>
              <a:t>Projekt LIFE – Jačanje kapaciteta za nacionalnu kontakt točku </a:t>
            </a:r>
            <a:endParaRPr lang="en-US" sz="1200">
              <a:effectLst/>
              <a:latin typeface="Calibri" panose="020F0502020204030204" pitchFamily="34" charset="0"/>
              <a:ea typeface="Calibri" panose="020F0502020204030204" pitchFamily="34" charset="0"/>
            </a:endParaRPr>
          </a:p>
          <a:p>
            <a:r>
              <a:rPr lang="hr-HR" sz="1200">
                <a:effectLst/>
                <a:latin typeface="Calibri" panose="020F0502020204030204" pitchFamily="34" charset="0"/>
                <a:ea typeface="Calibri" panose="020F0502020204030204" pitchFamily="34" charset="0"/>
              </a:rPr>
              <a:t>LIFE18 CAP/HR/000001</a:t>
            </a:r>
            <a:endParaRPr lang="en-US" sz="1200">
              <a:effectLst/>
              <a:latin typeface="Calibri" panose="020F0502020204030204" pitchFamily="34" charset="0"/>
              <a:ea typeface="Calibri" panose="020F0502020204030204" pitchFamily="34" charset="0"/>
            </a:endParaRPr>
          </a:p>
        </p:txBody>
      </p:sp>
      <p:pic>
        <p:nvPicPr>
          <p:cNvPr id="1029" name="Slika 5">
            <a:extLst>
              <a:ext uri="{FF2B5EF4-FFF2-40B4-BE49-F238E27FC236}">
                <a16:creationId xmlns:a16="http://schemas.microsoft.com/office/drawing/2014/main" id="{EE7F9E20-40FE-4F63-BA26-3E92078D6D5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45734" y="74815"/>
            <a:ext cx="829887" cy="8499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5D0BC15-48CA-E164-F579-384F44E30832}"/>
              </a:ext>
            </a:extLst>
          </p:cNvPr>
          <p:cNvPicPr>
            <a:picLocks noChangeAspect="1"/>
          </p:cNvPicPr>
          <p:nvPr userDrawn="1"/>
        </p:nvPicPr>
        <p:blipFill>
          <a:blip r:embed="rId4"/>
          <a:stretch>
            <a:fillRect/>
          </a:stretch>
        </p:blipFill>
        <p:spPr>
          <a:xfrm>
            <a:off x="10075491" y="6310831"/>
            <a:ext cx="1652674" cy="456161"/>
          </a:xfrm>
          <a:prstGeom prst="rect">
            <a:avLst/>
          </a:prstGeom>
        </p:spPr>
      </p:pic>
    </p:spTree>
    <p:extLst>
      <p:ext uri="{BB962C8B-B14F-4D97-AF65-F5344CB8AC3E}">
        <p14:creationId xmlns:p14="http://schemas.microsoft.com/office/powerpoint/2010/main" val="83228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1E2E-D74D-451A-A8BB-A9EA5A34E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1F6179-4564-4FBE-B8F0-E6E1386AD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C31E4-C426-4721-B8EF-A295180CE422}"/>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5" name="Footer Placeholder 4">
            <a:extLst>
              <a:ext uri="{FF2B5EF4-FFF2-40B4-BE49-F238E27FC236}">
                <a16:creationId xmlns:a16="http://schemas.microsoft.com/office/drawing/2014/main" id="{78A10DEA-84AF-4065-A2A6-AAF7CCDDC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26049-3FA3-4A3C-A6AF-DC895F8113E9}"/>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89336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FC32-7757-4958-89E0-3CA065E965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51E9A-91EC-4001-A7D5-311D4670C0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B552B-6E83-4203-A77C-3BF9BEAF9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B63342-64C5-4776-86B8-F3DD032E5793}"/>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6" name="Footer Placeholder 5">
            <a:extLst>
              <a:ext uri="{FF2B5EF4-FFF2-40B4-BE49-F238E27FC236}">
                <a16:creationId xmlns:a16="http://schemas.microsoft.com/office/drawing/2014/main" id="{07318CA1-D8AF-48FC-945D-05B3813C3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3FF0-66B1-4ABE-80B5-44B8F899B3F8}"/>
              </a:ext>
            </a:extLst>
          </p:cNvPr>
          <p:cNvSpPr>
            <a:spLocks noGrp="1"/>
          </p:cNvSpPr>
          <p:nvPr>
            <p:ph type="sldNum" sz="quarter" idx="12"/>
          </p:nvPr>
        </p:nvSpPr>
        <p:spPr/>
        <p:txBody>
          <a:bodyPr/>
          <a:lstStyle/>
          <a:p>
            <a:fld id="{9F6D9F7F-9F7B-4D5B-84B1-ECA974A09AB9}" type="slidenum">
              <a:rPr lang="en-US" smtClean="0"/>
              <a:pPr/>
              <a:t>‹#›</a:t>
            </a:fld>
            <a:endParaRPr lang="en-US"/>
          </a:p>
        </p:txBody>
      </p:sp>
      <p:sp>
        <p:nvSpPr>
          <p:cNvPr id="8" name="TextBox 7">
            <a:extLst>
              <a:ext uri="{FF2B5EF4-FFF2-40B4-BE49-F238E27FC236}">
                <a16:creationId xmlns:a16="http://schemas.microsoft.com/office/drawing/2014/main" id="{652D301D-275A-1D9E-FF04-15BB8E3F25A2}"/>
              </a:ext>
            </a:extLst>
          </p:cNvPr>
          <p:cNvSpPr txBox="1"/>
          <p:nvPr userDrawn="1"/>
        </p:nvSpPr>
        <p:spPr>
          <a:xfrm>
            <a:off x="1101277" y="6259810"/>
            <a:ext cx="6184669" cy="461665"/>
          </a:xfrm>
          <a:prstGeom prst="rect">
            <a:avLst/>
          </a:prstGeom>
          <a:noFill/>
        </p:spPr>
        <p:txBody>
          <a:bodyPr wrap="square" rtlCol="0">
            <a:spAutoFit/>
          </a:bodyPr>
          <a:lstStyle/>
          <a:p>
            <a:r>
              <a:rPr lang="hr-HR" sz="1200">
                <a:effectLst/>
                <a:latin typeface="Calibri" panose="020F0502020204030204" pitchFamily="34" charset="0"/>
                <a:ea typeface="Calibri" panose="020F0502020204030204" pitchFamily="34" charset="0"/>
              </a:rPr>
              <a:t>Projekt LIFE – Jačanje kapaciteta za nacionalnu kontakt točku </a:t>
            </a:r>
            <a:endParaRPr lang="en-US" sz="1200">
              <a:effectLst/>
              <a:latin typeface="Calibri" panose="020F0502020204030204" pitchFamily="34" charset="0"/>
              <a:ea typeface="Calibri" panose="020F0502020204030204" pitchFamily="34" charset="0"/>
            </a:endParaRPr>
          </a:p>
          <a:p>
            <a:r>
              <a:rPr lang="hr-HR" sz="1200">
                <a:effectLst/>
                <a:latin typeface="Calibri" panose="020F0502020204030204" pitchFamily="34" charset="0"/>
                <a:ea typeface="Calibri" panose="020F0502020204030204" pitchFamily="34" charset="0"/>
              </a:rPr>
              <a:t>LIFE18 CAP/HR/000001</a:t>
            </a:r>
            <a:endParaRPr lang="en-US" sz="1200">
              <a:effectLst/>
              <a:latin typeface="Calibri" panose="020F0502020204030204" pitchFamily="34" charset="0"/>
              <a:ea typeface="Calibri" panose="020F0502020204030204" pitchFamily="34" charset="0"/>
            </a:endParaRPr>
          </a:p>
        </p:txBody>
      </p:sp>
      <p:pic>
        <p:nvPicPr>
          <p:cNvPr id="9" name="Slika 6" descr="A blue flag with yellow stars&#10;&#10;Description automatically generated">
            <a:extLst>
              <a:ext uri="{FF2B5EF4-FFF2-40B4-BE49-F238E27FC236}">
                <a16:creationId xmlns:a16="http://schemas.microsoft.com/office/drawing/2014/main" id="{CB45B2B4-A8B4-4FAE-A2EB-9BA77ABF8C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18860"/>
            <a:ext cx="1022350" cy="7391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55D0BC15-48CA-E164-F579-384F44E30832}"/>
              </a:ext>
            </a:extLst>
          </p:cNvPr>
          <p:cNvPicPr>
            <a:picLocks noChangeAspect="1"/>
          </p:cNvPicPr>
          <p:nvPr userDrawn="1"/>
        </p:nvPicPr>
        <p:blipFill>
          <a:blip r:embed="rId3"/>
          <a:stretch>
            <a:fillRect/>
          </a:stretch>
        </p:blipFill>
        <p:spPr>
          <a:xfrm>
            <a:off x="10219165" y="6311900"/>
            <a:ext cx="1813355" cy="500380"/>
          </a:xfrm>
          <a:prstGeom prst="rect">
            <a:avLst/>
          </a:prstGeom>
        </p:spPr>
      </p:pic>
      <p:pic>
        <p:nvPicPr>
          <p:cNvPr id="11" name="Slika 5" descr="A logo for a company&#10;&#10;Description automatically generated">
            <a:extLst>
              <a:ext uri="{FF2B5EF4-FFF2-40B4-BE49-F238E27FC236}">
                <a16:creationId xmlns:a16="http://schemas.microsoft.com/office/drawing/2014/main" id="{EE7F9E20-40FE-4F63-BA26-3E92078D6D5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70295" y="59069"/>
            <a:ext cx="829310" cy="84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9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506A-1B4A-4AD0-80CE-233B4384D0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1A4B0C-F5FA-4DC7-9B68-E1F36004F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A3B0D-801C-48B7-BA61-6554147315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314274-EE89-4802-84E6-C3C3F5D39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D4D812-CBDA-429C-9BC2-B413C2487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92E31E-4259-4CB9-A766-8AA67B7C7237}"/>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8" name="Footer Placeholder 7">
            <a:extLst>
              <a:ext uri="{FF2B5EF4-FFF2-40B4-BE49-F238E27FC236}">
                <a16:creationId xmlns:a16="http://schemas.microsoft.com/office/drawing/2014/main" id="{BB3610EE-2BE8-4708-995D-591BFCAD40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0CEB1A-E8CD-476A-9699-A006E1CD95BF}"/>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340979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44CC-141A-4DAD-9CC4-6A2A02657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097268-897B-4A17-9989-3A81A633EB5A}"/>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4" name="Footer Placeholder 3">
            <a:extLst>
              <a:ext uri="{FF2B5EF4-FFF2-40B4-BE49-F238E27FC236}">
                <a16:creationId xmlns:a16="http://schemas.microsoft.com/office/drawing/2014/main" id="{403D748D-5067-4D78-A3CB-F2FA2FA5DF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34F23-CD59-409E-B47E-5D59E7DC9E3A}"/>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21782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B6387-1102-4828-BC95-984821F523AD}"/>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3" name="Footer Placeholder 2">
            <a:extLst>
              <a:ext uri="{FF2B5EF4-FFF2-40B4-BE49-F238E27FC236}">
                <a16:creationId xmlns:a16="http://schemas.microsoft.com/office/drawing/2014/main" id="{51F15491-A5C4-4B6B-B023-4B27615670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34329B-95F2-46FE-8CF1-9C43825E2C34}"/>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50167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01C0-EF26-4394-A2FE-95DF24988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71C0D-EAAC-4F04-B41C-FD9D00614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7344CC-DFE7-49DC-BCC4-7F98BE03B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ECE4E-E87A-45F6-99B4-1D51375CEE2D}"/>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6" name="Footer Placeholder 5">
            <a:extLst>
              <a:ext uri="{FF2B5EF4-FFF2-40B4-BE49-F238E27FC236}">
                <a16:creationId xmlns:a16="http://schemas.microsoft.com/office/drawing/2014/main" id="{901B455C-79DC-4F9E-B01D-C3D4CADD54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FBC5F-EDFF-47F4-AD93-810A467417C8}"/>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283008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38B-DD5A-4349-8FC1-74D2183E0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C21D94-C323-479D-B53B-8A8DB615A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522D10-A205-4C51-ADFC-C4A3CE742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548A2-4CDA-4C9E-9522-6829487C3138}"/>
              </a:ext>
            </a:extLst>
          </p:cNvPr>
          <p:cNvSpPr>
            <a:spLocks noGrp="1"/>
          </p:cNvSpPr>
          <p:nvPr>
            <p:ph type="dt" sz="half" idx="10"/>
          </p:nvPr>
        </p:nvSpPr>
        <p:spPr/>
        <p:txBody>
          <a:bodyPr/>
          <a:lstStyle/>
          <a:p>
            <a:fld id="{B2E6E5F4-2F93-4057-87D8-81BBC2516716}" type="datetimeFigureOut">
              <a:rPr lang="en-US" smtClean="0"/>
              <a:pPr/>
              <a:t>9/26/2024</a:t>
            </a:fld>
            <a:endParaRPr lang="en-US"/>
          </a:p>
        </p:txBody>
      </p:sp>
      <p:sp>
        <p:nvSpPr>
          <p:cNvPr id="6" name="Footer Placeholder 5">
            <a:extLst>
              <a:ext uri="{FF2B5EF4-FFF2-40B4-BE49-F238E27FC236}">
                <a16:creationId xmlns:a16="http://schemas.microsoft.com/office/drawing/2014/main" id="{CB1B08CA-0390-4A7B-95FA-28D4FB176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5D484-1014-43AC-87DC-7A553B414F5E}"/>
              </a:ext>
            </a:extLst>
          </p:cNvPr>
          <p:cNvSpPr>
            <a:spLocks noGrp="1"/>
          </p:cNvSpPr>
          <p:nvPr>
            <p:ph type="sldNum" sz="quarter" idx="12"/>
          </p:nvPr>
        </p:nvSpPr>
        <p:spPr/>
        <p:txBody>
          <a:bodyPr/>
          <a:lstStyle/>
          <a:p>
            <a:fld id="{9F6D9F7F-9F7B-4D5B-84B1-ECA974A09AB9}" type="slidenum">
              <a:rPr lang="en-US" smtClean="0"/>
              <a:pPr/>
              <a:t>‹#›</a:t>
            </a:fld>
            <a:endParaRPr lang="en-US"/>
          </a:p>
        </p:txBody>
      </p:sp>
    </p:spTree>
    <p:extLst>
      <p:ext uri="{BB962C8B-B14F-4D97-AF65-F5344CB8AC3E}">
        <p14:creationId xmlns:p14="http://schemas.microsoft.com/office/powerpoint/2010/main" val="146024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44BD8-4886-4C5D-9007-E64EA2A91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4FA30F-D78D-48BE-8FDA-51A04A0C2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C6055-5EF4-4D5F-9687-CB6D1BF39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6E5F4-2F93-4057-87D8-81BBC2516716}" type="datetimeFigureOut">
              <a:rPr lang="en-US" smtClean="0"/>
              <a:pPr/>
              <a:t>9/26/2024</a:t>
            </a:fld>
            <a:endParaRPr lang="en-US"/>
          </a:p>
        </p:txBody>
      </p:sp>
      <p:sp>
        <p:nvSpPr>
          <p:cNvPr id="5" name="Footer Placeholder 4">
            <a:extLst>
              <a:ext uri="{FF2B5EF4-FFF2-40B4-BE49-F238E27FC236}">
                <a16:creationId xmlns:a16="http://schemas.microsoft.com/office/drawing/2014/main" id="{27F4FA40-24A5-4F72-86C9-436AACC44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7966C1-C22D-4A79-BBB8-6745D581E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D9F7F-9F7B-4D5B-84B1-ECA974A09AB9}" type="slidenum">
              <a:rPr lang="en-US" smtClean="0"/>
              <a:pPr/>
              <a:t>‹#›</a:t>
            </a:fld>
            <a:endParaRPr lang="en-US"/>
          </a:p>
        </p:txBody>
      </p:sp>
    </p:spTree>
    <p:extLst>
      <p:ext uri="{BB962C8B-B14F-4D97-AF65-F5344CB8AC3E}">
        <p14:creationId xmlns:p14="http://schemas.microsoft.com/office/powerpoint/2010/main" val="227782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EF87-7F47-4B24-A24F-70A81010958A}"/>
              </a:ext>
            </a:extLst>
          </p:cNvPr>
          <p:cNvSpPr>
            <a:spLocks noGrp="1"/>
          </p:cNvSpPr>
          <p:nvPr>
            <p:ph type="ctrTitle"/>
          </p:nvPr>
        </p:nvSpPr>
        <p:spPr>
          <a:xfrm>
            <a:off x="2554471" y="2180577"/>
            <a:ext cx="7083058" cy="2496845"/>
          </a:xfrm>
        </p:spPr>
        <p:txBody>
          <a:bodyPr>
            <a:normAutofit/>
          </a:bodyPr>
          <a:lstStyle/>
          <a:p>
            <a:r>
              <a:rPr lang="hr-HR" sz="4800" b="1" dirty="0"/>
              <a:t>Radionica pisanja</a:t>
            </a:r>
            <a:br>
              <a:rPr lang="hr-HR" sz="4800" b="1" dirty="0"/>
            </a:br>
            <a:r>
              <a:rPr lang="hr-HR" sz="4800" b="1" dirty="0"/>
              <a:t/>
            </a:r>
            <a:br>
              <a:rPr lang="hr-HR" sz="4800" b="1" dirty="0"/>
            </a:br>
            <a:r>
              <a:rPr lang="hr-HR" sz="4800" b="1" dirty="0"/>
              <a:t>                   projekata</a:t>
            </a:r>
            <a:endParaRPr lang="en-US" sz="4800" b="1" dirty="0"/>
          </a:p>
        </p:txBody>
      </p:sp>
      <p:sp>
        <p:nvSpPr>
          <p:cNvPr id="3" name="Subtitle 2">
            <a:extLst>
              <a:ext uri="{FF2B5EF4-FFF2-40B4-BE49-F238E27FC236}">
                <a16:creationId xmlns:a16="http://schemas.microsoft.com/office/drawing/2014/main" id="{3F8C4AA9-D632-42FD-8F62-FDAF565B8200}"/>
              </a:ext>
            </a:extLst>
          </p:cNvPr>
          <p:cNvSpPr>
            <a:spLocks noGrp="1"/>
          </p:cNvSpPr>
          <p:nvPr>
            <p:ph type="subTitle" idx="1"/>
          </p:nvPr>
        </p:nvSpPr>
        <p:spPr>
          <a:xfrm>
            <a:off x="1524000" y="5762563"/>
            <a:ext cx="9144000" cy="402671"/>
          </a:xfrm>
        </p:spPr>
        <p:txBody>
          <a:bodyPr>
            <a:normAutofit/>
          </a:bodyPr>
          <a:lstStyle/>
          <a:p>
            <a:r>
              <a:rPr lang="hr-HR" sz="2000" dirty="0"/>
              <a:t>27.9.2024</a:t>
            </a:r>
            <a:r>
              <a:rPr lang="hr-HR" sz="2000" dirty="0" smtClean="0"/>
              <a:t>.</a:t>
            </a:r>
            <a:endParaRPr lang="en-GB" sz="2000" dirty="0" smtClean="0"/>
          </a:p>
        </p:txBody>
      </p:sp>
      <p:pic>
        <p:nvPicPr>
          <p:cNvPr id="4" name="Image 7">
            <a:extLst>
              <a:ext uri="{FF2B5EF4-FFF2-40B4-BE49-F238E27FC236}">
                <a16:creationId xmlns:a16="http://schemas.microsoft.com/office/drawing/2014/main" id="{030559D0-FF71-3E69-F2AF-EE2AAEBAECD6}"/>
              </a:ext>
            </a:extLst>
          </p:cNvPr>
          <p:cNvPicPr>
            <a:picLocks noChangeAspect="1"/>
          </p:cNvPicPr>
          <p:nvPr/>
        </p:nvPicPr>
        <p:blipFill rotWithShape="1">
          <a:blip r:embed="rId2"/>
          <a:srcRect l="38916" t="64109" r="38554" b="6566"/>
          <a:stretch/>
        </p:blipFill>
        <p:spPr>
          <a:xfrm>
            <a:off x="3751499" y="3105227"/>
            <a:ext cx="2299193" cy="2114765"/>
          </a:xfrm>
          <a:prstGeom prst="rect">
            <a:avLst/>
          </a:prstGeom>
        </p:spPr>
      </p:pic>
    </p:spTree>
    <p:extLst>
      <p:ext uri="{BB962C8B-B14F-4D97-AF65-F5344CB8AC3E}">
        <p14:creationId xmlns:p14="http://schemas.microsoft.com/office/powerpoint/2010/main" val="340640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15770419-C69E-433F-AB2D-678D00392CA5}"/>
              </a:ext>
            </a:extLst>
          </p:cNvPr>
          <p:cNvGraphicFramePr>
            <a:graphicFrameLocks/>
          </p:cNvGraphicFramePr>
          <p:nvPr>
            <p:extLst>
              <p:ext uri="{D42A27DB-BD31-4B8C-83A1-F6EECF244321}">
                <p14:modId xmlns:p14="http://schemas.microsoft.com/office/powerpoint/2010/main" val="1195333778"/>
              </p:ext>
            </p:extLst>
          </p:nvPr>
        </p:nvGraphicFramePr>
        <p:xfrm>
          <a:off x="-213359" y="179109"/>
          <a:ext cx="12147694" cy="631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peech Bubble: Oval 8">
            <a:extLst>
              <a:ext uri="{FF2B5EF4-FFF2-40B4-BE49-F238E27FC236}">
                <a16:creationId xmlns:a16="http://schemas.microsoft.com/office/drawing/2014/main" id="{D3D9D1DF-0D02-4F6A-9535-F1AFA30660AE}"/>
              </a:ext>
            </a:extLst>
          </p:cNvPr>
          <p:cNvSpPr/>
          <p:nvPr/>
        </p:nvSpPr>
        <p:spPr>
          <a:xfrm>
            <a:off x="8110928" y="568166"/>
            <a:ext cx="3952239" cy="2560955"/>
          </a:xfrm>
          <a:prstGeom prst="wedgeEllipseCallout">
            <a:avLst>
              <a:gd name="adj1" fmla="val -63152"/>
              <a:gd name="adj2" fmla="val -4500"/>
            </a:avLst>
          </a:prstGeom>
          <a:gradFill flip="none" rotWithShape="1">
            <a:gsLst>
              <a:gs pos="0">
                <a:srgbClr val="B43500">
                  <a:tint val="66000"/>
                  <a:satMod val="160000"/>
                </a:srgbClr>
              </a:gs>
              <a:gs pos="50000">
                <a:srgbClr val="B43500">
                  <a:tint val="44500"/>
                  <a:satMod val="160000"/>
                </a:srgbClr>
              </a:gs>
              <a:gs pos="100000">
                <a:srgbClr val="B435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t>PREDSTAVNICI</a:t>
            </a:r>
            <a:r>
              <a:rPr lang="hr-HR" dirty="0"/>
              <a:t> </a:t>
            </a:r>
          </a:p>
          <a:p>
            <a:pPr algn="ctr"/>
            <a:r>
              <a:rPr lang="hr-HR" sz="1400" dirty="0"/>
              <a:t>1. MINISTARSTVA POLJOPRIVREDE</a:t>
            </a:r>
          </a:p>
          <a:p>
            <a:pPr algn="ctr"/>
            <a:r>
              <a:rPr lang="hr-HR" sz="1400" dirty="0"/>
              <a:t>2. MINISTARSTVA GOSPODARSTVA I ODRŽIVOG RAZVOJA</a:t>
            </a:r>
          </a:p>
          <a:p>
            <a:pPr algn="ctr"/>
            <a:r>
              <a:rPr lang="hr-HR" sz="1400" dirty="0" smtClean="0"/>
              <a:t>3. BRODSKOG EKOLOŠOG DRUŠTVA</a:t>
            </a:r>
            <a:endParaRPr lang="hr-HR" sz="1400" dirty="0"/>
          </a:p>
        </p:txBody>
      </p:sp>
      <p:sp>
        <p:nvSpPr>
          <p:cNvPr id="6" name="Speech Bubble: Oval 9">
            <a:extLst>
              <a:ext uri="{FF2B5EF4-FFF2-40B4-BE49-F238E27FC236}">
                <a16:creationId xmlns:a16="http://schemas.microsoft.com/office/drawing/2014/main" id="{F2C19F1D-38D1-4CF8-AA8E-EF76BCBA441A}"/>
              </a:ext>
            </a:extLst>
          </p:cNvPr>
          <p:cNvSpPr/>
          <p:nvPr/>
        </p:nvSpPr>
        <p:spPr>
          <a:xfrm>
            <a:off x="568960" y="3857756"/>
            <a:ext cx="2669985" cy="2035044"/>
          </a:xfrm>
          <a:prstGeom prst="wedgeEllipseCallout">
            <a:avLst>
              <a:gd name="adj1" fmla="val 65436"/>
              <a:gd name="adj2" fmla="val -49240"/>
            </a:avLst>
          </a:prstGeom>
          <a:gradFill flip="none" rotWithShape="1">
            <a:gsLst>
              <a:gs pos="0">
                <a:srgbClr val="AD6300">
                  <a:tint val="66000"/>
                  <a:satMod val="160000"/>
                </a:srgbClr>
              </a:gs>
              <a:gs pos="50000">
                <a:srgbClr val="AD6300">
                  <a:tint val="44500"/>
                  <a:satMod val="160000"/>
                </a:srgbClr>
              </a:gs>
              <a:gs pos="100000">
                <a:srgbClr val="AD63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SVI ZAINTERESIRANI KOJI ŽELE DOPRINIJETI PROVEDBI PROJEKTA</a:t>
            </a:r>
            <a:endParaRPr lang="en-US" dirty="0"/>
          </a:p>
        </p:txBody>
      </p:sp>
      <p:sp>
        <p:nvSpPr>
          <p:cNvPr id="7" name="Speech Bubble: Oval 10">
            <a:extLst>
              <a:ext uri="{FF2B5EF4-FFF2-40B4-BE49-F238E27FC236}">
                <a16:creationId xmlns:a16="http://schemas.microsoft.com/office/drawing/2014/main" id="{0FC3FC6C-890A-482A-AA05-A6DD7FE15ABB}"/>
              </a:ext>
            </a:extLst>
          </p:cNvPr>
          <p:cNvSpPr/>
          <p:nvPr/>
        </p:nvSpPr>
        <p:spPr>
          <a:xfrm>
            <a:off x="9600992" y="4176870"/>
            <a:ext cx="2397759" cy="2112964"/>
          </a:xfrm>
          <a:prstGeom prst="wedgeEllipseCallout">
            <a:avLst>
              <a:gd name="adj1" fmla="val -89882"/>
              <a:gd name="adj2" fmla="val -16647"/>
            </a:avLst>
          </a:prstGeom>
          <a:gradFill flip="none" rotWithShape="1">
            <a:gsLst>
              <a:gs pos="0">
                <a:srgbClr val="A5A5A5">
                  <a:tint val="66000"/>
                  <a:satMod val="160000"/>
                </a:srgbClr>
              </a:gs>
              <a:gs pos="50000">
                <a:srgbClr val="A5A5A5">
                  <a:tint val="44500"/>
                  <a:satMod val="160000"/>
                </a:srgbClr>
              </a:gs>
              <a:gs pos="100000">
                <a:srgbClr val="A5A5A5">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1. HRVATSKE </a:t>
            </a:r>
            <a:r>
              <a:rPr lang="hr-HR" sz="1600" dirty="0"/>
              <a:t>ŠUME D.O.O</a:t>
            </a:r>
          </a:p>
          <a:p>
            <a:pPr algn="ctr"/>
            <a:r>
              <a:rPr lang="hr-HR" sz="1600" dirty="0"/>
              <a:t>2. LAG „CETINSKA KRAJINA”</a:t>
            </a:r>
          </a:p>
          <a:p>
            <a:pPr algn="ctr"/>
            <a:r>
              <a:rPr lang="hr-HR" sz="1600" dirty="0"/>
              <a:t>3. AGRONOMSKI FAKULTET</a:t>
            </a:r>
          </a:p>
          <a:p>
            <a:pPr algn="ctr"/>
            <a:r>
              <a:rPr lang="hr-HR" sz="1600" dirty="0"/>
              <a:t>4. BIOM</a:t>
            </a:r>
            <a:endParaRPr lang="en-US" sz="1600" dirty="0"/>
          </a:p>
        </p:txBody>
      </p:sp>
      <p:sp>
        <p:nvSpPr>
          <p:cNvPr id="8" name="Title 1"/>
          <p:cNvSpPr txBox="1">
            <a:spLocks/>
          </p:cNvSpPr>
          <p:nvPr/>
        </p:nvSpPr>
        <p:spPr>
          <a:xfrm>
            <a:off x="82421" y="271820"/>
            <a:ext cx="4508240" cy="55860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err="1" smtClean="0">
                <a:latin typeface="+mn-lt"/>
              </a:rPr>
              <a:t>Kako</a:t>
            </a:r>
            <a:r>
              <a:rPr lang="en-GB" sz="2800" dirty="0" smtClean="0">
                <a:latin typeface="+mn-lt"/>
              </a:rPr>
              <a:t> </a:t>
            </a:r>
            <a:r>
              <a:rPr lang="en-GB" sz="2800" dirty="0" err="1" smtClean="0">
                <a:latin typeface="+mn-lt"/>
              </a:rPr>
              <a:t>osigurati</a:t>
            </a:r>
            <a:r>
              <a:rPr lang="en-GB" sz="2800" dirty="0" smtClean="0">
                <a:latin typeface="+mn-lt"/>
              </a:rPr>
              <a:t> da </a:t>
            </a:r>
            <a:r>
              <a:rPr lang="en-GB" sz="2800" dirty="0" err="1" smtClean="0">
                <a:latin typeface="+mn-lt"/>
              </a:rPr>
              <a:t>stvari</a:t>
            </a:r>
            <a:r>
              <a:rPr lang="en-GB" sz="2800" dirty="0" smtClean="0">
                <a:latin typeface="+mn-lt"/>
              </a:rPr>
              <a:t> </a:t>
            </a:r>
            <a:r>
              <a:rPr lang="en-GB" sz="2800" dirty="0" err="1" smtClean="0">
                <a:latin typeface="+mn-lt"/>
              </a:rPr>
              <a:t>funkcioniraju</a:t>
            </a:r>
            <a:r>
              <a:rPr lang="en-GB" sz="2800" dirty="0" smtClean="0">
                <a:latin typeface="+mn-lt"/>
              </a:rPr>
              <a:t>?</a:t>
            </a:r>
            <a:endParaRPr lang="en-GB" sz="2800" dirty="0">
              <a:latin typeface="+mn-lt"/>
            </a:endParaRPr>
          </a:p>
        </p:txBody>
      </p:sp>
      <p:pic>
        <p:nvPicPr>
          <p:cNvPr id="9" name="Picture 8">
            <a:extLst>
              <a:ext uri="{FF2B5EF4-FFF2-40B4-BE49-F238E27FC236}">
                <a16:creationId xmlns:a16="http://schemas.microsoft.com/office/drawing/2014/main" id="{507DD333-50BD-44CA-9BCE-8112F82655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761647"/>
            <a:ext cx="3452327" cy="2301551"/>
          </a:xfrm>
          <a:prstGeom prst="rect">
            <a:avLst/>
          </a:prstGeom>
        </p:spPr>
      </p:pic>
    </p:spTree>
    <p:extLst>
      <p:ext uri="{BB962C8B-B14F-4D97-AF65-F5344CB8AC3E}">
        <p14:creationId xmlns:p14="http://schemas.microsoft.com/office/powerpoint/2010/main" val="314551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7-rt.googleusercontent.com/docsz/AD_4nXcS8FiPfpHAJmll1be0l39jMNi-zQTPQ75ZsLJUUkVehZl4DeJ3TOTX0-3TZDiNr4H-G-tTOreLRjlndBZhtrfKbU0nNRSiUXSzgBrHlyq1dtaE7kWfcFgqYyHTgE9QU6igUwYGBIqWU8WypTnzj64tD-Dc?key=Je6Rx_RPY5eoxyei9tiU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822326"/>
            <a:ext cx="3052665" cy="558606"/>
          </a:xfrm>
        </p:spPr>
        <p:txBody>
          <a:bodyPr>
            <a:normAutofit/>
          </a:bodyPr>
          <a:lstStyle/>
          <a:p>
            <a:r>
              <a:rPr lang="en-GB" sz="2800" dirty="0" smtClean="0">
                <a:latin typeface="+mn-lt"/>
              </a:rPr>
              <a:t>Mosaic of LIFE</a:t>
            </a:r>
            <a:endParaRPr lang="en-GB" sz="2800" dirty="0">
              <a:latin typeface="+mn-lt"/>
            </a:endParaRPr>
          </a:p>
        </p:txBody>
      </p:sp>
    </p:spTree>
    <p:extLst>
      <p:ext uri="{BB962C8B-B14F-4D97-AF65-F5344CB8AC3E}">
        <p14:creationId xmlns:p14="http://schemas.microsoft.com/office/powerpoint/2010/main" val="383621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Proračun </a:t>
            </a:r>
            <a:endParaRPr lang="hr-HR" dirty="0"/>
          </a:p>
        </p:txBody>
      </p:sp>
      <p:sp>
        <p:nvSpPr>
          <p:cNvPr id="3" name="Rezervirano mjesto sadržaja 2"/>
          <p:cNvSpPr>
            <a:spLocks noGrp="1"/>
          </p:cNvSpPr>
          <p:nvPr>
            <p:ph idx="1"/>
          </p:nvPr>
        </p:nvSpPr>
        <p:spPr/>
        <p:txBody>
          <a:bodyPr>
            <a:normAutofit fontScale="92500" lnSpcReduction="10000"/>
          </a:bodyPr>
          <a:lstStyle/>
          <a:p>
            <a:r>
              <a:rPr lang="en-US" dirty="0" err="1"/>
              <a:t>Troškovi</a:t>
            </a:r>
            <a:r>
              <a:rPr lang="en-US" dirty="0"/>
              <a:t> </a:t>
            </a:r>
            <a:r>
              <a:rPr lang="en-US" dirty="0" err="1" smtClean="0"/>
              <a:t>osoblja</a:t>
            </a:r>
            <a:endParaRPr lang="hr-HR" dirty="0" smtClean="0"/>
          </a:p>
          <a:p>
            <a:r>
              <a:rPr lang="hr-HR" dirty="0" smtClean="0"/>
              <a:t>P</a:t>
            </a:r>
            <a:r>
              <a:rPr lang="en-US" dirty="0" err="1" smtClean="0"/>
              <a:t>odugovaranje</a:t>
            </a:r>
            <a:r>
              <a:rPr lang="hr-HR" dirty="0" smtClean="0"/>
              <a:t> (</a:t>
            </a:r>
            <a:r>
              <a:rPr lang="hr-HR" dirty="0" err="1" smtClean="0"/>
              <a:t>max</a:t>
            </a:r>
            <a:r>
              <a:rPr lang="hr-HR" dirty="0" smtClean="0"/>
              <a:t> 30% od ukupnih prihvatljivih troškova)</a:t>
            </a:r>
          </a:p>
          <a:p>
            <a:r>
              <a:rPr lang="en-US" dirty="0" err="1" smtClean="0"/>
              <a:t>Ostali</a:t>
            </a:r>
            <a:r>
              <a:rPr lang="en-US" dirty="0" smtClean="0"/>
              <a:t> </a:t>
            </a:r>
            <a:r>
              <a:rPr lang="en-US" dirty="0" err="1"/>
              <a:t>izravni</a:t>
            </a:r>
            <a:r>
              <a:rPr lang="en-US" dirty="0"/>
              <a:t> </a:t>
            </a:r>
            <a:r>
              <a:rPr lang="en-US" dirty="0" err="1" smtClean="0"/>
              <a:t>troškovi</a:t>
            </a:r>
            <a:endParaRPr lang="hr-HR" dirty="0" smtClean="0"/>
          </a:p>
          <a:p>
            <a:r>
              <a:rPr lang="en-US" dirty="0" err="1" smtClean="0"/>
              <a:t>Putovanje</a:t>
            </a:r>
            <a:r>
              <a:rPr lang="en-US" dirty="0" smtClean="0"/>
              <a:t> </a:t>
            </a:r>
            <a:r>
              <a:rPr lang="en-US" dirty="0" err="1"/>
              <a:t>i</a:t>
            </a:r>
            <a:r>
              <a:rPr lang="en-US" dirty="0"/>
              <a:t> </a:t>
            </a:r>
            <a:r>
              <a:rPr lang="en-US" dirty="0" err="1" smtClean="0"/>
              <a:t>dnevnice</a:t>
            </a:r>
            <a:endParaRPr lang="hr-HR" dirty="0" smtClean="0"/>
          </a:p>
          <a:p>
            <a:r>
              <a:rPr lang="en-US" dirty="0" err="1" smtClean="0"/>
              <a:t>Oprema</a:t>
            </a:r>
            <a:r>
              <a:rPr lang="en-US" dirty="0" smtClean="0"/>
              <a:t> </a:t>
            </a:r>
            <a:r>
              <a:rPr lang="en-US" dirty="0"/>
              <a:t>(</a:t>
            </a:r>
            <a:r>
              <a:rPr lang="en-US" dirty="0" err="1"/>
              <a:t>uključujući</a:t>
            </a:r>
            <a:r>
              <a:rPr lang="en-US" dirty="0"/>
              <a:t> </a:t>
            </a:r>
            <a:r>
              <a:rPr lang="en-US" dirty="0" err="1"/>
              <a:t>infrastrukturu</a:t>
            </a:r>
            <a:r>
              <a:rPr lang="en-US" dirty="0"/>
              <a:t>) - </a:t>
            </a:r>
            <a:r>
              <a:rPr lang="en-US" dirty="0" err="1"/>
              <a:t>puni</a:t>
            </a:r>
            <a:r>
              <a:rPr lang="en-US" dirty="0"/>
              <a:t> </a:t>
            </a:r>
            <a:r>
              <a:rPr lang="en-US" dirty="0" err="1"/>
              <a:t>trošak</a:t>
            </a:r>
            <a:r>
              <a:rPr lang="en-US" dirty="0"/>
              <a:t> (</a:t>
            </a:r>
            <a:r>
              <a:rPr lang="en-US" dirty="0" err="1"/>
              <a:t>ako</a:t>
            </a:r>
            <a:r>
              <a:rPr lang="en-US" dirty="0"/>
              <a:t> je u </a:t>
            </a:r>
            <a:r>
              <a:rPr lang="en-US" dirty="0" err="1"/>
              <a:t>skladu</a:t>
            </a:r>
            <a:r>
              <a:rPr lang="en-US" dirty="0"/>
              <a:t> s </a:t>
            </a:r>
            <a:r>
              <a:rPr lang="en-US" dirty="0" err="1"/>
              <a:t>klauzulom</a:t>
            </a:r>
            <a:r>
              <a:rPr lang="en-US" dirty="0"/>
              <a:t> o </a:t>
            </a:r>
            <a:r>
              <a:rPr lang="en-US" dirty="0" err="1"/>
              <a:t>trajnosti</a:t>
            </a:r>
            <a:r>
              <a:rPr lang="en-US" dirty="0"/>
              <a:t>) </a:t>
            </a:r>
            <a:r>
              <a:rPr lang="en-US" dirty="0" err="1"/>
              <a:t>ili</a:t>
            </a:r>
            <a:r>
              <a:rPr lang="en-US" dirty="0"/>
              <a:t> </a:t>
            </a:r>
            <a:r>
              <a:rPr lang="en-US" dirty="0" err="1" smtClean="0"/>
              <a:t>amortizacija</a:t>
            </a:r>
            <a:endParaRPr lang="hr-HR" dirty="0" smtClean="0"/>
          </a:p>
          <a:p>
            <a:r>
              <a:rPr lang="en-US" dirty="0" err="1" smtClean="0"/>
              <a:t>Ostala</a:t>
            </a:r>
            <a:r>
              <a:rPr lang="en-US" dirty="0" smtClean="0"/>
              <a:t> </a:t>
            </a:r>
            <a:r>
              <a:rPr lang="en-US" dirty="0"/>
              <a:t>dobra, </a:t>
            </a:r>
            <a:r>
              <a:rPr lang="en-US" dirty="0" err="1"/>
              <a:t>radovi</a:t>
            </a:r>
            <a:r>
              <a:rPr lang="en-US" dirty="0"/>
              <a:t> </a:t>
            </a:r>
            <a:r>
              <a:rPr lang="en-US" dirty="0" err="1"/>
              <a:t>i</a:t>
            </a:r>
            <a:r>
              <a:rPr lang="en-US" dirty="0"/>
              <a:t> </a:t>
            </a:r>
            <a:r>
              <a:rPr lang="en-US" dirty="0" err="1" smtClean="0"/>
              <a:t>usluge</a:t>
            </a:r>
            <a:endParaRPr lang="hr-HR" dirty="0" smtClean="0"/>
          </a:p>
          <a:p>
            <a:r>
              <a:rPr lang="en-US" dirty="0" err="1" smtClean="0"/>
              <a:t>Podrška</a:t>
            </a:r>
            <a:r>
              <a:rPr lang="en-US" dirty="0" smtClean="0"/>
              <a:t> </a:t>
            </a:r>
            <a:r>
              <a:rPr lang="en-US" dirty="0" err="1"/>
              <a:t>trećim</a:t>
            </a:r>
            <a:r>
              <a:rPr lang="en-US" dirty="0"/>
              <a:t> </a:t>
            </a:r>
            <a:r>
              <a:rPr lang="en-US" dirty="0" err="1" smtClean="0"/>
              <a:t>stranama</a:t>
            </a:r>
            <a:endParaRPr lang="hr-HR" dirty="0" smtClean="0"/>
          </a:p>
          <a:p>
            <a:r>
              <a:rPr lang="en-US" dirty="0" err="1" smtClean="0"/>
              <a:t>Kupnja</a:t>
            </a:r>
            <a:r>
              <a:rPr lang="en-US" dirty="0" smtClean="0"/>
              <a:t> </a:t>
            </a:r>
            <a:r>
              <a:rPr lang="en-US" dirty="0" err="1" smtClean="0"/>
              <a:t>zemljišta</a:t>
            </a:r>
            <a:endParaRPr lang="hr-HR" dirty="0" smtClean="0"/>
          </a:p>
          <a:p>
            <a:r>
              <a:rPr lang="hr-HR" dirty="0" smtClean="0"/>
              <a:t>Neizravni troškovi </a:t>
            </a:r>
          </a:p>
        </p:txBody>
      </p:sp>
    </p:spTree>
    <p:extLst>
      <p:ext uri="{BB962C8B-B14F-4D97-AF65-F5344CB8AC3E}">
        <p14:creationId xmlns:p14="http://schemas.microsoft.com/office/powerpoint/2010/main" val="28214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Budžetiranje za aktivnosti</a:t>
            </a:r>
            <a:endParaRPr lang="en-US" dirty="0"/>
          </a:p>
        </p:txBody>
      </p:sp>
      <p:sp>
        <p:nvSpPr>
          <p:cNvPr id="3" name="Content Placeholder 2"/>
          <p:cNvSpPr>
            <a:spLocks noGrp="1"/>
          </p:cNvSpPr>
          <p:nvPr>
            <p:ph idx="1"/>
          </p:nvPr>
        </p:nvSpPr>
        <p:spPr/>
        <p:txBody>
          <a:bodyPr>
            <a:normAutofit/>
          </a:bodyPr>
          <a:lstStyle/>
          <a:p>
            <a:r>
              <a:rPr lang="hr-HR" dirty="0" smtClean="0"/>
              <a:t>Realno procijeniti potrebne resurse</a:t>
            </a:r>
          </a:p>
          <a:p>
            <a:pPr lvl="1"/>
            <a:r>
              <a:rPr lang="hr-HR" dirty="0" smtClean="0"/>
              <a:t>Voditi se aktivnostima</a:t>
            </a:r>
            <a:endParaRPr lang="en-GB" dirty="0" smtClean="0"/>
          </a:p>
          <a:p>
            <a:pPr lvl="1"/>
            <a:r>
              <a:rPr lang="en-GB" dirty="0" err="1" smtClean="0"/>
              <a:t>Imati</a:t>
            </a:r>
            <a:r>
              <a:rPr lang="en-GB" dirty="0" smtClean="0"/>
              <a:t> </a:t>
            </a:r>
            <a:r>
              <a:rPr lang="en-GB" dirty="0" err="1" smtClean="0"/>
              <a:t>na</a:t>
            </a:r>
            <a:r>
              <a:rPr lang="en-GB" dirty="0" smtClean="0"/>
              <a:t> </a:t>
            </a:r>
            <a:r>
              <a:rPr lang="en-GB" dirty="0" err="1" smtClean="0"/>
              <a:t>umu</a:t>
            </a:r>
            <a:r>
              <a:rPr lang="en-GB" dirty="0" smtClean="0"/>
              <a:t> </a:t>
            </a:r>
            <a:r>
              <a:rPr lang="en-GB" dirty="0" err="1" smtClean="0"/>
              <a:t>mogućnosti</a:t>
            </a:r>
            <a:r>
              <a:rPr lang="en-GB" dirty="0" smtClean="0"/>
              <a:t> </a:t>
            </a:r>
            <a:r>
              <a:rPr lang="en-GB" dirty="0" err="1" smtClean="0"/>
              <a:t>i</a:t>
            </a:r>
            <a:r>
              <a:rPr lang="en-GB" dirty="0" smtClean="0"/>
              <a:t> </a:t>
            </a:r>
            <a:r>
              <a:rPr lang="en-GB" dirty="0" err="1" smtClean="0"/>
              <a:t>ograničenja</a:t>
            </a:r>
            <a:r>
              <a:rPr lang="en-GB" dirty="0" smtClean="0"/>
              <a:t> </a:t>
            </a:r>
            <a:r>
              <a:rPr lang="en-GB" dirty="0" err="1" smtClean="0"/>
              <a:t>partnerskih</a:t>
            </a:r>
            <a:r>
              <a:rPr lang="en-GB" dirty="0" smtClean="0"/>
              <a:t> </a:t>
            </a:r>
            <a:r>
              <a:rPr lang="en-GB" dirty="0" err="1" smtClean="0"/>
              <a:t>organizacija</a:t>
            </a:r>
            <a:endParaRPr lang="hr-HR" dirty="0" smtClean="0"/>
          </a:p>
          <a:p>
            <a:pPr lvl="1"/>
            <a:r>
              <a:rPr lang="hr-HR" dirty="0" smtClean="0"/>
              <a:t>Uključiti sve partnere u izradu – paziti da ne zaboravimo / da ne dupliciramo troškove</a:t>
            </a:r>
          </a:p>
          <a:p>
            <a:pPr lvl="1"/>
            <a:r>
              <a:rPr lang="hr-HR" dirty="0" smtClean="0"/>
              <a:t>Dobro rasporediti troškove po kategorijama</a:t>
            </a:r>
          </a:p>
          <a:p>
            <a:r>
              <a:rPr lang="hr-HR" dirty="0"/>
              <a:t>Vrijednost za novac</a:t>
            </a:r>
          </a:p>
          <a:p>
            <a:pPr lvl="1"/>
            <a:r>
              <a:rPr lang="hr-HR" dirty="0"/>
              <a:t>Novac koji tražimo moramo opravdati kroz rezultate koje obećajemo</a:t>
            </a:r>
          </a:p>
          <a:p>
            <a:pPr lvl="1"/>
            <a:r>
              <a:rPr lang="hr-HR" dirty="0"/>
              <a:t>Dobro povezati s aktivnostima i potkrijepiti nužnost jasnim opisima</a:t>
            </a:r>
            <a:r>
              <a:rPr lang="en-GB" dirty="0"/>
              <a:t> – </a:t>
            </a:r>
            <a:r>
              <a:rPr lang="en-GB" dirty="0" err="1"/>
              <a:t>mjera</a:t>
            </a:r>
            <a:r>
              <a:rPr lang="en-GB" dirty="0"/>
              <a:t> </a:t>
            </a:r>
            <a:r>
              <a:rPr lang="en-GB" dirty="0" err="1"/>
              <a:t>za</a:t>
            </a:r>
            <a:r>
              <a:rPr lang="en-GB" dirty="0"/>
              <a:t> </a:t>
            </a:r>
            <a:r>
              <a:rPr lang="en-GB" dirty="0" err="1"/>
              <a:t>detalje</a:t>
            </a:r>
            <a:endParaRPr lang="hr-HR" dirty="0"/>
          </a:p>
          <a:p>
            <a:endParaRPr lang="hr-HR" dirty="0" smtClean="0"/>
          </a:p>
          <a:p>
            <a:endParaRPr lang="en-US" dirty="0"/>
          </a:p>
        </p:txBody>
      </p:sp>
    </p:spTree>
    <p:extLst>
      <p:ext uri="{BB962C8B-B14F-4D97-AF65-F5344CB8AC3E}">
        <p14:creationId xmlns:p14="http://schemas.microsoft.com/office/powerpoint/2010/main" val="2915586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3" y="1032523"/>
            <a:ext cx="10515600" cy="4351338"/>
          </a:xfrm>
        </p:spPr>
        <p:txBody>
          <a:bodyPr>
            <a:normAutofit lnSpcReduction="10000"/>
          </a:bodyPr>
          <a:lstStyle/>
          <a:p>
            <a:r>
              <a:rPr lang="hr-HR" dirty="0"/>
              <a:t>Paziti na skrivene troškove</a:t>
            </a:r>
          </a:p>
          <a:p>
            <a:pPr lvl="1"/>
            <a:r>
              <a:rPr lang="hr-HR" dirty="0"/>
              <a:t>Kupnja opreme -&gt; održavanje, osiguranja…</a:t>
            </a:r>
          </a:p>
          <a:p>
            <a:pPr lvl="1"/>
            <a:r>
              <a:rPr lang="hr-HR" dirty="0"/>
              <a:t>Podugovaranje -&gt; priprema natječajne dokumentacije, pravni savjeti</a:t>
            </a:r>
            <a:r>
              <a:rPr lang="en-GB" dirty="0"/>
              <a:t>, </a:t>
            </a:r>
            <a:r>
              <a:rPr lang="en-GB" dirty="0" err="1"/>
              <a:t>komunikacijske</a:t>
            </a:r>
            <a:r>
              <a:rPr lang="en-GB" dirty="0"/>
              <a:t> </a:t>
            </a:r>
            <a:r>
              <a:rPr lang="en-GB" dirty="0" err="1"/>
              <a:t>kampanje</a:t>
            </a:r>
            <a:r>
              <a:rPr lang="hr-HR" dirty="0"/>
              <a:t>…</a:t>
            </a:r>
            <a:endParaRPr lang="en-GB" dirty="0"/>
          </a:p>
          <a:p>
            <a:pPr lvl="1"/>
            <a:r>
              <a:rPr lang="en-GB" dirty="0" err="1"/>
              <a:t>Ako</a:t>
            </a:r>
            <a:r>
              <a:rPr lang="en-GB" dirty="0"/>
              <a:t> </a:t>
            </a:r>
            <a:r>
              <a:rPr lang="en-GB" dirty="0" err="1"/>
              <a:t>nemamo</a:t>
            </a:r>
            <a:r>
              <a:rPr lang="en-GB" dirty="0"/>
              <a:t> </a:t>
            </a:r>
            <a:r>
              <a:rPr lang="en-GB" dirty="0" err="1"/>
              <a:t>iskustva</a:t>
            </a:r>
            <a:r>
              <a:rPr lang="en-GB" dirty="0"/>
              <a:t> s </a:t>
            </a:r>
            <a:r>
              <a:rPr lang="en-GB" dirty="0" err="1"/>
              <a:t>nekom</a:t>
            </a:r>
            <a:r>
              <a:rPr lang="en-GB" dirty="0"/>
              <a:t> </a:t>
            </a:r>
            <a:r>
              <a:rPr lang="en-GB" dirty="0" err="1"/>
              <a:t>opremom</a:t>
            </a:r>
            <a:r>
              <a:rPr lang="en-GB" dirty="0"/>
              <a:t> </a:t>
            </a:r>
            <a:r>
              <a:rPr lang="en-GB" dirty="0" err="1"/>
              <a:t>ili</a:t>
            </a:r>
            <a:r>
              <a:rPr lang="en-GB" dirty="0"/>
              <a:t> </a:t>
            </a:r>
            <a:r>
              <a:rPr lang="en-GB" dirty="0" err="1"/>
              <a:t>tehnikom</a:t>
            </a:r>
            <a:r>
              <a:rPr lang="en-GB" dirty="0"/>
              <a:t> </a:t>
            </a:r>
            <a:r>
              <a:rPr lang="en-GB" dirty="0" err="1"/>
              <a:t>raspitati</a:t>
            </a:r>
            <a:r>
              <a:rPr lang="en-GB" dirty="0"/>
              <a:t> se </a:t>
            </a:r>
            <a:r>
              <a:rPr lang="en-GB" dirty="0" err="1"/>
              <a:t>kod</a:t>
            </a:r>
            <a:r>
              <a:rPr lang="en-GB" dirty="0"/>
              <a:t> </a:t>
            </a:r>
            <a:r>
              <a:rPr lang="en-GB" dirty="0" err="1"/>
              <a:t>nekoga</a:t>
            </a:r>
            <a:r>
              <a:rPr lang="en-GB" dirty="0"/>
              <a:t> </a:t>
            </a:r>
            <a:r>
              <a:rPr lang="en-GB" dirty="0" err="1"/>
              <a:t>tko</a:t>
            </a:r>
            <a:r>
              <a:rPr lang="en-GB" dirty="0"/>
              <a:t> </a:t>
            </a:r>
            <a:r>
              <a:rPr lang="en-GB" dirty="0" err="1"/>
              <a:t>može</a:t>
            </a:r>
            <a:r>
              <a:rPr lang="en-GB" dirty="0"/>
              <a:t> </a:t>
            </a:r>
            <a:r>
              <a:rPr lang="en-GB" dirty="0" err="1"/>
              <a:t>pomoći</a:t>
            </a:r>
            <a:endParaRPr lang="hr-HR" dirty="0"/>
          </a:p>
          <a:p>
            <a:r>
              <a:rPr lang="hr-HR" dirty="0" smtClean="0"/>
              <a:t>Imati </a:t>
            </a:r>
            <a:r>
              <a:rPr lang="hr-HR" dirty="0"/>
              <a:t>mjeru kod zaokruživanja iznosa </a:t>
            </a:r>
            <a:r>
              <a:rPr lang="hr-HR" dirty="0">
                <a:sym typeface="Wingdings" panose="05000000000000000000" pitchFamily="2" charset="2"/>
              </a:rPr>
              <a:t></a:t>
            </a:r>
          </a:p>
          <a:p>
            <a:pPr lvl="1"/>
            <a:r>
              <a:rPr lang="hr-HR" dirty="0">
                <a:sym typeface="Wingdings" panose="05000000000000000000" pitchFamily="2" charset="2"/>
              </a:rPr>
              <a:t>Na stoticu, tisućicu ili može manje</a:t>
            </a:r>
          </a:p>
          <a:p>
            <a:pPr lvl="1"/>
            <a:r>
              <a:rPr lang="hr-HR" dirty="0">
                <a:sym typeface="Wingdings" panose="05000000000000000000" pitchFamily="2" charset="2"/>
              </a:rPr>
              <a:t>Ostaviti si buffer za nepredviđene troškove</a:t>
            </a:r>
            <a:endParaRPr lang="hr-HR" dirty="0"/>
          </a:p>
          <a:p>
            <a:r>
              <a:rPr lang="hr-HR" dirty="0"/>
              <a:t>Uključiti u planiranje inflaciju</a:t>
            </a:r>
          </a:p>
          <a:p>
            <a:pPr lvl="1"/>
            <a:r>
              <a:rPr lang="hr-HR" dirty="0"/>
              <a:t>Dugotrajni projekti!</a:t>
            </a:r>
          </a:p>
          <a:p>
            <a:endParaRPr lang="en-GB" dirty="0"/>
          </a:p>
        </p:txBody>
      </p:sp>
    </p:spTree>
    <p:extLst>
      <p:ext uri="{BB962C8B-B14F-4D97-AF65-F5344CB8AC3E}">
        <p14:creationId xmlns:p14="http://schemas.microsoft.com/office/powerpoint/2010/main" val="178888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p:cNvGraphicFramePr>
            <a:graphicFrameLocks noChangeAspect="1"/>
          </p:cNvGraphicFramePr>
          <p:nvPr>
            <p:extLst>
              <p:ext uri="{D42A27DB-BD31-4B8C-83A1-F6EECF244321}">
                <p14:modId xmlns:p14="http://schemas.microsoft.com/office/powerpoint/2010/main" val="17258810"/>
              </p:ext>
            </p:extLst>
          </p:nvPr>
        </p:nvGraphicFramePr>
        <p:xfrm>
          <a:off x="1152526" y="719136"/>
          <a:ext cx="9188506" cy="4695795"/>
        </p:xfrm>
        <a:graphic>
          <a:graphicData uri="http://schemas.openxmlformats.org/presentationml/2006/ole">
            <mc:AlternateContent xmlns:mc="http://schemas.openxmlformats.org/markup-compatibility/2006">
              <mc:Choice xmlns:v="urn:schemas-microsoft-com:vml" Requires="v">
                <p:oleObj spid="_x0000_s2052" name="Radni list" r:id="rId3" imgW="8696405" imgH="4133992" progId="Excel.Sheet.12">
                  <p:embed/>
                </p:oleObj>
              </mc:Choice>
              <mc:Fallback>
                <p:oleObj name="Radni list" r:id="rId3" imgW="8696405" imgH="4133992" progId="Excel.Sheet.12">
                  <p:embed/>
                  <p:pic>
                    <p:nvPicPr>
                      <p:cNvPr id="0" name=""/>
                      <p:cNvPicPr/>
                      <p:nvPr/>
                    </p:nvPicPr>
                    <p:blipFill>
                      <a:blip r:embed="rId4"/>
                      <a:stretch>
                        <a:fillRect/>
                      </a:stretch>
                    </p:blipFill>
                    <p:spPr>
                      <a:xfrm>
                        <a:off x="1152526" y="719136"/>
                        <a:ext cx="9188506" cy="4695795"/>
                      </a:xfrm>
                      <a:prstGeom prst="rect">
                        <a:avLst/>
                      </a:prstGeom>
                    </p:spPr>
                  </p:pic>
                </p:oleObj>
              </mc:Fallback>
            </mc:AlternateContent>
          </a:graphicData>
        </a:graphic>
      </p:graphicFrame>
    </p:spTree>
    <p:extLst>
      <p:ext uri="{BB962C8B-B14F-4D97-AF65-F5344CB8AC3E}">
        <p14:creationId xmlns:p14="http://schemas.microsoft.com/office/powerpoint/2010/main" val="253370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p:cNvGraphicFramePr>
            <a:graphicFrameLocks noChangeAspect="1"/>
          </p:cNvGraphicFramePr>
          <p:nvPr>
            <p:extLst>
              <p:ext uri="{D42A27DB-BD31-4B8C-83A1-F6EECF244321}">
                <p14:modId xmlns:p14="http://schemas.microsoft.com/office/powerpoint/2010/main" val="3843163430"/>
              </p:ext>
            </p:extLst>
          </p:nvPr>
        </p:nvGraphicFramePr>
        <p:xfrm>
          <a:off x="1223218" y="295275"/>
          <a:ext cx="8912119" cy="5094858"/>
        </p:xfrm>
        <a:graphic>
          <a:graphicData uri="http://schemas.openxmlformats.org/presentationml/2006/ole">
            <mc:AlternateContent xmlns:mc="http://schemas.openxmlformats.org/markup-compatibility/2006">
              <mc:Choice xmlns:v="urn:schemas-microsoft-com:vml" Requires="v">
                <p:oleObj spid="_x0000_s3077" name="Radni list" r:id="rId3" imgW="8696405" imgH="6457779" progId="Excel.Sheet.12">
                  <p:embed/>
                </p:oleObj>
              </mc:Choice>
              <mc:Fallback>
                <p:oleObj name="Radni list" r:id="rId3" imgW="8696405" imgH="6457779" progId="Excel.Sheet.12">
                  <p:embed/>
                  <p:pic>
                    <p:nvPicPr>
                      <p:cNvPr id="8" name="Objekt 7"/>
                      <p:cNvPicPr/>
                      <p:nvPr/>
                    </p:nvPicPr>
                    <p:blipFill>
                      <a:blip r:embed="rId4"/>
                      <a:stretch>
                        <a:fillRect/>
                      </a:stretch>
                    </p:blipFill>
                    <p:spPr>
                      <a:xfrm>
                        <a:off x="1223218" y="295275"/>
                        <a:ext cx="8912119" cy="5094858"/>
                      </a:xfrm>
                      <a:prstGeom prst="rect">
                        <a:avLst/>
                      </a:prstGeom>
                    </p:spPr>
                  </p:pic>
                </p:oleObj>
              </mc:Fallback>
            </mc:AlternateContent>
          </a:graphicData>
        </a:graphic>
      </p:graphicFrame>
    </p:spTree>
    <p:extLst>
      <p:ext uri="{BB962C8B-B14F-4D97-AF65-F5344CB8AC3E}">
        <p14:creationId xmlns:p14="http://schemas.microsoft.com/office/powerpoint/2010/main" val="57089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Uključivanje volontera</a:t>
            </a:r>
            <a:endParaRPr lang="en-US" dirty="0"/>
          </a:p>
        </p:txBody>
      </p:sp>
      <p:sp>
        <p:nvSpPr>
          <p:cNvPr id="3" name="Content Placeholder 2"/>
          <p:cNvSpPr>
            <a:spLocks noGrp="1"/>
          </p:cNvSpPr>
          <p:nvPr>
            <p:ph idx="1"/>
          </p:nvPr>
        </p:nvSpPr>
        <p:spPr/>
        <p:txBody>
          <a:bodyPr>
            <a:normAutofit/>
          </a:bodyPr>
          <a:lstStyle/>
          <a:p>
            <a:r>
              <a:rPr lang="hr-HR" dirty="0" smtClean="0"/>
              <a:t>Brojne mogućnosti</a:t>
            </a:r>
          </a:p>
          <a:p>
            <a:pPr lvl="1"/>
            <a:r>
              <a:rPr lang="hr-HR" dirty="0" smtClean="0"/>
              <a:t>Uredski ili terenski rad</a:t>
            </a:r>
          </a:p>
          <a:p>
            <a:pPr lvl="1"/>
            <a:r>
              <a:rPr lang="hr-HR" dirty="0" smtClean="0"/>
              <a:t>Kratkoročno intenzivno ili dugoročno manjim intenzitetom</a:t>
            </a:r>
          </a:p>
          <a:p>
            <a:r>
              <a:rPr lang="hr-HR" dirty="0" smtClean="0"/>
              <a:t>Predvidjeti interne kapacitete tko će se baviti volonterima</a:t>
            </a:r>
          </a:p>
          <a:p>
            <a:r>
              <a:rPr lang="hr-HR" dirty="0" smtClean="0"/>
              <a:t>Što nudimo vs što zahtijevamo</a:t>
            </a:r>
          </a:p>
          <a:p>
            <a:pPr lvl="1"/>
            <a:r>
              <a:rPr lang="hr-HR" dirty="0" smtClean="0"/>
              <a:t>Pametno planirati što volonteri mogu odraditi</a:t>
            </a:r>
          </a:p>
          <a:p>
            <a:pPr lvl="1"/>
            <a:r>
              <a:rPr lang="hr-HR" dirty="0" smtClean="0"/>
              <a:t>Razmišljati o tome što mi nudimo volonterima</a:t>
            </a:r>
          </a:p>
          <a:p>
            <a:pPr lvl="1"/>
            <a:r>
              <a:rPr lang="hr-HR" dirty="0" smtClean="0"/>
              <a:t>Trebaju se osjećati korisno, a ne iskorišteno </a:t>
            </a:r>
            <a:r>
              <a:rPr lang="hr-HR" dirty="0" smtClean="0">
                <a:sym typeface="Wingdings" panose="05000000000000000000" pitchFamily="2" charset="2"/>
              </a:rPr>
              <a:t></a:t>
            </a:r>
          </a:p>
          <a:p>
            <a:pPr lvl="1"/>
            <a:endParaRPr lang="hr-HR" dirty="0" smtClean="0"/>
          </a:p>
          <a:p>
            <a:endParaRPr lang="en-US" dirty="0"/>
          </a:p>
        </p:txBody>
      </p:sp>
    </p:spTree>
    <p:extLst>
      <p:ext uri="{BB962C8B-B14F-4D97-AF65-F5344CB8AC3E}">
        <p14:creationId xmlns:p14="http://schemas.microsoft.com/office/powerpoint/2010/main" val="3631792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719" y="174107"/>
            <a:ext cx="6421016" cy="4351338"/>
          </a:xfrm>
        </p:spPr>
        <p:txBody>
          <a:bodyPr/>
          <a:lstStyle/>
          <a:p>
            <a:r>
              <a:rPr lang="hr-HR" dirty="0">
                <a:sym typeface="Wingdings" panose="05000000000000000000" pitchFamily="2" charset="2"/>
              </a:rPr>
              <a:t>Primjeri </a:t>
            </a:r>
            <a:r>
              <a:rPr lang="hr-HR" dirty="0" smtClean="0">
                <a:sym typeface="Wingdings" panose="05000000000000000000" pitchFamily="2" charset="2"/>
              </a:rPr>
              <a:t>uključivanja</a:t>
            </a:r>
            <a:r>
              <a:rPr lang="en-GB" dirty="0" smtClean="0">
                <a:sym typeface="Wingdings" panose="05000000000000000000" pitchFamily="2" charset="2"/>
              </a:rPr>
              <a:t> </a:t>
            </a:r>
            <a:r>
              <a:rPr lang="en-GB" dirty="0" err="1" smtClean="0">
                <a:sym typeface="Wingdings" panose="05000000000000000000" pitchFamily="2" charset="2"/>
              </a:rPr>
              <a:t>volontera</a:t>
            </a:r>
            <a:endParaRPr lang="hr-HR" dirty="0">
              <a:sym typeface="Wingdings" panose="05000000000000000000" pitchFamily="2" charset="2"/>
            </a:endParaRPr>
          </a:p>
          <a:p>
            <a:pPr lvl="1"/>
            <a:r>
              <a:rPr lang="hr-HR" dirty="0">
                <a:sym typeface="Wingdings" panose="05000000000000000000" pitchFamily="2" charset="2"/>
              </a:rPr>
              <a:t>SUP patrola</a:t>
            </a:r>
          </a:p>
          <a:p>
            <a:pPr lvl="1"/>
            <a:r>
              <a:rPr lang="hr-HR" dirty="0">
                <a:sym typeface="Wingdings" panose="05000000000000000000" pitchFamily="2" charset="2"/>
              </a:rPr>
              <a:t>Volonterske akcije za restauraciju staništa</a:t>
            </a:r>
          </a:p>
          <a:p>
            <a:pPr lvl="1"/>
            <a:r>
              <a:rPr lang="hr-HR" dirty="0">
                <a:sym typeface="Wingdings" panose="05000000000000000000" pitchFamily="2" charset="2"/>
              </a:rPr>
              <a:t>Širenje mreže opažača na terenu</a:t>
            </a:r>
          </a:p>
          <a:p>
            <a:pPr lvl="1"/>
            <a:r>
              <a:rPr lang="hr-HR" dirty="0">
                <a:sym typeface="Wingdings" panose="05000000000000000000" pitchFamily="2" charset="2"/>
              </a:rPr>
              <a:t>Izrada diplomskih radova kroz sudjelovanje u istraživanjima</a:t>
            </a:r>
          </a:p>
          <a:p>
            <a:endParaRPr lang="en-GB" dirty="0"/>
          </a:p>
        </p:txBody>
      </p:sp>
      <p:pic>
        <p:nvPicPr>
          <p:cNvPr id="4" name="Slika 9">
            <a:extLst>
              <a:ext uri="{FF2B5EF4-FFF2-40B4-BE49-F238E27FC236}">
                <a16:creationId xmlns:a16="http://schemas.microsoft.com/office/drawing/2014/main" id="{127A8F24-1454-48A2-A602-5ACC82F07BB0}"/>
              </a:ext>
            </a:extLst>
          </p:cNvPr>
          <p:cNvPicPr>
            <a:picLocks noChangeAspect="1"/>
          </p:cNvPicPr>
          <p:nvPr/>
        </p:nvPicPr>
        <p:blipFill>
          <a:blip r:embed="rId2"/>
          <a:stretch>
            <a:fillRect/>
          </a:stretch>
        </p:blipFill>
        <p:spPr>
          <a:xfrm>
            <a:off x="8879457" y="2349776"/>
            <a:ext cx="3312543" cy="2484408"/>
          </a:xfrm>
          <a:prstGeom prst="rect">
            <a:avLst/>
          </a:prstGeom>
        </p:spPr>
      </p:pic>
      <p:pic>
        <p:nvPicPr>
          <p:cNvPr id="5" name="Slika 5">
            <a:extLst>
              <a:ext uri="{FF2B5EF4-FFF2-40B4-BE49-F238E27FC236}">
                <a16:creationId xmlns:a16="http://schemas.microsoft.com/office/drawing/2014/main" id="{D0A85AE0-C75D-43A5-8717-4022A1B9E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891" y="0"/>
            <a:ext cx="3736109" cy="2490131"/>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19" y="3049878"/>
            <a:ext cx="5112852" cy="3468428"/>
          </a:xfrm>
          <a:prstGeom prst="rect">
            <a:avLst/>
          </a:prstGeom>
          <a:noFill/>
          <a:ln>
            <a:noFill/>
          </a:ln>
        </p:spPr>
      </p:pic>
    </p:spTree>
    <p:extLst>
      <p:ext uri="{BB962C8B-B14F-4D97-AF65-F5344CB8AC3E}">
        <p14:creationId xmlns:p14="http://schemas.microsoft.com/office/powerpoint/2010/main" val="29578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Završni savjeti</a:t>
            </a:r>
            <a:endParaRPr lang="en-US" dirty="0"/>
          </a:p>
        </p:txBody>
      </p:sp>
      <p:sp>
        <p:nvSpPr>
          <p:cNvPr id="3" name="Content Placeholder 2"/>
          <p:cNvSpPr>
            <a:spLocks noGrp="1"/>
          </p:cNvSpPr>
          <p:nvPr>
            <p:ph idx="1"/>
          </p:nvPr>
        </p:nvSpPr>
        <p:spPr/>
        <p:txBody>
          <a:bodyPr/>
          <a:lstStyle/>
          <a:p>
            <a:r>
              <a:rPr lang="hr-HR" dirty="0" smtClean="0"/>
              <a:t>Počnite s pripremama na vrijeme</a:t>
            </a:r>
          </a:p>
          <a:p>
            <a:r>
              <a:rPr lang="hr-HR" dirty="0" smtClean="0"/>
              <a:t>Redovna komunikacija među partnerima i zajednički razvoj aktivnosti</a:t>
            </a:r>
            <a:endParaRPr lang="en-GB" dirty="0" smtClean="0"/>
          </a:p>
          <a:p>
            <a:r>
              <a:rPr lang="en-GB" dirty="0" err="1" smtClean="0"/>
              <a:t>Osigurajte</a:t>
            </a:r>
            <a:r>
              <a:rPr lang="en-GB" dirty="0" smtClean="0"/>
              <a:t> </a:t>
            </a:r>
            <a:r>
              <a:rPr lang="en-GB" dirty="0" err="1" smtClean="0"/>
              <a:t>podršku</a:t>
            </a:r>
            <a:r>
              <a:rPr lang="en-GB" dirty="0" smtClean="0"/>
              <a:t> od </a:t>
            </a:r>
            <a:r>
              <a:rPr lang="en-GB" dirty="0" err="1" smtClean="0"/>
              <a:t>ključnih</a:t>
            </a:r>
            <a:r>
              <a:rPr lang="en-GB" dirty="0" smtClean="0"/>
              <a:t> </a:t>
            </a:r>
            <a:r>
              <a:rPr lang="en-GB" dirty="0" err="1" smtClean="0"/>
              <a:t>dionika</a:t>
            </a:r>
            <a:r>
              <a:rPr lang="en-GB" dirty="0" smtClean="0"/>
              <a:t> </a:t>
            </a:r>
            <a:r>
              <a:rPr lang="en-GB" dirty="0" err="1" smtClean="0"/>
              <a:t>koji</a:t>
            </a:r>
            <a:r>
              <a:rPr lang="en-GB" dirty="0" smtClean="0"/>
              <a:t> </a:t>
            </a:r>
            <a:r>
              <a:rPr lang="en-GB" dirty="0" err="1" smtClean="0"/>
              <a:t>nisu</a:t>
            </a:r>
            <a:r>
              <a:rPr lang="en-GB" dirty="0" smtClean="0"/>
              <a:t> u </a:t>
            </a:r>
            <a:r>
              <a:rPr lang="en-GB" dirty="0" err="1" smtClean="0"/>
              <a:t>partnerstvu</a:t>
            </a:r>
            <a:endParaRPr lang="hr-HR" dirty="0" smtClean="0"/>
          </a:p>
          <a:p>
            <a:r>
              <a:rPr lang="hr-HR" dirty="0" smtClean="0"/>
              <a:t>Paralelno s razvojem aktivnosti planirajte i financije</a:t>
            </a:r>
          </a:p>
          <a:p>
            <a:r>
              <a:rPr lang="hr-HR" dirty="0" smtClean="0"/>
              <a:t>„</a:t>
            </a:r>
            <a:r>
              <a:rPr lang="en-US" dirty="0" smtClean="0"/>
              <a:t>Final </a:t>
            </a:r>
            <a:r>
              <a:rPr lang="en-US" dirty="0"/>
              <a:t>polish and submit multiple </a:t>
            </a:r>
            <a:r>
              <a:rPr lang="en-US" dirty="0" smtClean="0"/>
              <a:t>times</a:t>
            </a:r>
            <a:r>
              <a:rPr lang="hr-HR" dirty="0" smtClean="0"/>
              <a:t>”</a:t>
            </a:r>
          </a:p>
          <a:p>
            <a:pPr marL="0" indent="0">
              <a:buNone/>
            </a:pPr>
            <a:endParaRPr lang="en-US" dirty="0"/>
          </a:p>
        </p:txBody>
      </p:sp>
    </p:spTree>
    <p:extLst>
      <p:ext uri="{BB962C8B-B14F-4D97-AF65-F5344CB8AC3E}">
        <p14:creationId xmlns:p14="http://schemas.microsoft.com/office/powerpoint/2010/main" val="1302281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Logika</a:t>
            </a:r>
            <a:r>
              <a:rPr lang="en-GB" dirty="0" smtClean="0"/>
              <a:t> </a:t>
            </a:r>
            <a:r>
              <a:rPr lang="en-GB" dirty="0" err="1" smtClean="0"/>
              <a:t>pripreme</a:t>
            </a:r>
            <a:r>
              <a:rPr lang="en-GB" dirty="0" smtClean="0"/>
              <a:t> </a:t>
            </a:r>
            <a:r>
              <a:rPr lang="en-GB" dirty="0" err="1" smtClean="0"/>
              <a:t>projektnog</a:t>
            </a:r>
            <a:r>
              <a:rPr lang="en-GB" dirty="0" smtClean="0"/>
              <a:t> </a:t>
            </a:r>
            <a:r>
              <a:rPr lang="en-GB" dirty="0" err="1" smtClean="0"/>
              <a:t>prijedloga</a:t>
            </a:r>
            <a:endParaRPr lang="en-GB" dirty="0"/>
          </a:p>
        </p:txBody>
      </p:sp>
      <p:sp>
        <p:nvSpPr>
          <p:cNvPr id="3" name="Content Placeholder 2"/>
          <p:cNvSpPr>
            <a:spLocks noGrp="1"/>
          </p:cNvSpPr>
          <p:nvPr>
            <p:ph idx="1"/>
          </p:nvPr>
        </p:nvSpPr>
        <p:spPr/>
        <p:txBody>
          <a:bodyPr>
            <a:normAutofit/>
          </a:bodyPr>
          <a:lstStyle/>
          <a:p>
            <a:r>
              <a:rPr lang="hr-HR" dirty="0" smtClean="0"/>
              <a:t> Jasno identificirati i opisati problem </a:t>
            </a:r>
          </a:p>
          <a:p>
            <a:r>
              <a:rPr lang="hr-HR" dirty="0" smtClean="0"/>
              <a:t>Prijedlog je i klasificirati probleme po negativnom utjecaju ali i kapacitetu projekta da ublaži ili ukloni problem</a:t>
            </a:r>
          </a:p>
          <a:p>
            <a:r>
              <a:rPr lang="hr-HR" dirty="0" smtClean="0"/>
              <a:t>Aktivnosti jasno povezati s problemima </a:t>
            </a:r>
          </a:p>
          <a:p>
            <a:r>
              <a:rPr lang="hr-HR" dirty="0" smtClean="0"/>
              <a:t>Identificirati neophodne partnere, pridružene partnere, dionike</a:t>
            </a:r>
          </a:p>
          <a:p>
            <a:r>
              <a:rPr lang="en-GB" dirty="0" smtClean="0"/>
              <a:t>Ne </a:t>
            </a:r>
            <a:r>
              <a:rPr lang="en-GB" dirty="0" err="1"/>
              <a:t>svaštariti</a:t>
            </a:r>
            <a:r>
              <a:rPr lang="en-GB" dirty="0"/>
              <a:t> – </a:t>
            </a:r>
            <a:r>
              <a:rPr lang="en-GB" dirty="0" err="1"/>
              <a:t>zadržati</a:t>
            </a:r>
            <a:r>
              <a:rPr lang="en-GB" dirty="0"/>
              <a:t> </a:t>
            </a:r>
            <a:r>
              <a:rPr lang="en-GB" dirty="0" err="1" smtClean="0"/>
              <a:t>fokus</a:t>
            </a:r>
            <a:r>
              <a:rPr lang="hr-HR" dirty="0" smtClean="0"/>
              <a:t> (npr. na specifične vrste, staništa, izazove i sl.) </a:t>
            </a:r>
            <a:endParaRPr lang="en-GB" dirty="0"/>
          </a:p>
          <a:p>
            <a:r>
              <a:rPr lang="hr-HR" dirty="0"/>
              <a:t>Pratiti upute u prijavnom obrascu </a:t>
            </a:r>
          </a:p>
        </p:txBody>
      </p:sp>
    </p:spTree>
    <p:extLst>
      <p:ext uri="{BB962C8B-B14F-4D97-AF65-F5344CB8AC3E}">
        <p14:creationId xmlns:p14="http://schemas.microsoft.com/office/powerpoint/2010/main" val="252568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Struktura obrasca (B) i postupak odabira </a:t>
            </a:r>
            <a:endParaRPr lang="hr-HR" dirty="0"/>
          </a:p>
        </p:txBody>
      </p:sp>
      <p:sp>
        <p:nvSpPr>
          <p:cNvPr id="3" name="Rezervirano mjesto sadržaja 2"/>
          <p:cNvSpPr>
            <a:spLocks noGrp="1"/>
          </p:cNvSpPr>
          <p:nvPr>
            <p:ph idx="1"/>
          </p:nvPr>
        </p:nvSpPr>
        <p:spPr/>
        <p:txBody>
          <a:bodyPr/>
          <a:lstStyle/>
          <a:p>
            <a:pPr marL="0" indent="0">
              <a:buNone/>
            </a:pPr>
            <a:r>
              <a:rPr lang="en-US" dirty="0" err="1" smtClean="0"/>
              <a:t>Relevantnost</a:t>
            </a:r>
            <a:r>
              <a:rPr lang="hr-HR" dirty="0" smtClean="0"/>
              <a:t>: </a:t>
            </a:r>
            <a:r>
              <a:rPr lang="en-US" dirty="0" err="1" smtClean="0"/>
              <a:t>Pozadina</a:t>
            </a:r>
            <a:r>
              <a:rPr lang="en-US" dirty="0" smtClean="0"/>
              <a:t> </a:t>
            </a:r>
            <a:r>
              <a:rPr lang="en-US" dirty="0" err="1"/>
              <a:t>i</a:t>
            </a:r>
            <a:r>
              <a:rPr lang="en-US" dirty="0"/>
              <a:t> </a:t>
            </a:r>
            <a:r>
              <a:rPr lang="en-US" dirty="0" err="1"/>
              <a:t>opći</a:t>
            </a:r>
            <a:r>
              <a:rPr lang="en-US" dirty="0"/>
              <a:t> </a:t>
            </a:r>
            <a:r>
              <a:rPr lang="en-US" dirty="0" err="1" smtClean="0"/>
              <a:t>ciljevi</a:t>
            </a:r>
            <a:r>
              <a:rPr lang="hr-HR" dirty="0" smtClean="0"/>
              <a:t>, </a:t>
            </a:r>
            <a:r>
              <a:rPr lang="en-US" dirty="0" err="1" smtClean="0"/>
              <a:t>Specifični</a:t>
            </a:r>
            <a:r>
              <a:rPr lang="en-US" dirty="0" smtClean="0"/>
              <a:t> </a:t>
            </a:r>
            <a:r>
              <a:rPr lang="en-US" dirty="0" err="1" smtClean="0"/>
              <a:t>ciljevi</a:t>
            </a:r>
            <a:r>
              <a:rPr lang="hr-HR" dirty="0" smtClean="0"/>
              <a:t>, </a:t>
            </a:r>
            <a:r>
              <a:rPr lang="en-US" dirty="0" err="1" smtClean="0"/>
              <a:t>Usklađenost</a:t>
            </a:r>
            <a:r>
              <a:rPr lang="en-US" dirty="0" smtClean="0"/>
              <a:t> </a:t>
            </a:r>
            <a:r>
              <a:rPr lang="en-US" dirty="0"/>
              <a:t>s </a:t>
            </a:r>
            <a:r>
              <a:rPr lang="en-US" dirty="0" smtClean="0"/>
              <a:t> </a:t>
            </a:r>
            <a:r>
              <a:rPr lang="en-US" dirty="0" err="1"/>
              <a:t>temom</a:t>
            </a:r>
            <a:r>
              <a:rPr lang="en-US" dirty="0"/>
              <a:t> </a:t>
            </a:r>
            <a:r>
              <a:rPr lang="en-US" dirty="0" err="1" smtClean="0"/>
              <a:t>poziva</a:t>
            </a:r>
            <a:r>
              <a:rPr lang="hr-HR" dirty="0" smtClean="0"/>
              <a:t>, </a:t>
            </a:r>
            <a:r>
              <a:rPr lang="en-US" dirty="0" err="1" smtClean="0"/>
              <a:t>Koncept</a:t>
            </a:r>
            <a:r>
              <a:rPr lang="en-US" dirty="0" smtClean="0"/>
              <a:t> </a:t>
            </a:r>
            <a:r>
              <a:rPr lang="en-US" dirty="0" err="1"/>
              <a:t>i</a:t>
            </a:r>
            <a:r>
              <a:rPr lang="en-US" dirty="0"/>
              <a:t> </a:t>
            </a:r>
            <a:r>
              <a:rPr lang="en-US" dirty="0" err="1" smtClean="0"/>
              <a:t>metodologija</a:t>
            </a:r>
            <a:r>
              <a:rPr lang="hr-HR" dirty="0" smtClean="0"/>
              <a:t>, „</a:t>
            </a:r>
            <a:r>
              <a:rPr lang="hr-HR" dirty="0" err="1" smtClean="0"/>
              <a:t>Upscaling</a:t>
            </a:r>
            <a:r>
              <a:rPr lang="hr-HR" dirty="0" smtClean="0"/>
              <a:t>” rezultata</a:t>
            </a:r>
            <a:r>
              <a:rPr lang="en-US" dirty="0" smtClean="0"/>
              <a:t> </a:t>
            </a:r>
            <a:r>
              <a:rPr lang="en-US" dirty="0" err="1"/>
              <a:t>drugih</a:t>
            </a:r>
            <a:r>
              <a:rPr lang="en-US" dirty="0"/>
              <a:t> EU </a:t>
            </a:r>
            <a:r>
              <a:rPr lang="en-US" dirty="0" err="1" smtClean="0"/>
              <a:t>projekata</a:t>
            </a:r>
            <a:r>
              <a:rPr lang="hr-HR" dirty="0" smtClean="0"/>
              <a:t>, </a:t>
            </a:r>
            <a:r>
              <a:rPr lang="en-US" dirty="0" err="1" smtClean="0"/>
              <a:t>Komplementarnost</a:t>
            </a:r>
            <a:r>
              <a:rPr lang="en-US" dirty="0" smtClean="0"/>
              <a:t> </a:t>
            </a:r>
            <a:r>
              <a:rPr lang="en-US" dirty="0"/>
              <a:t>s </a:t>
            </a:r>
            <a:r>
              <a:rPr lang="en-US" dirty="0" err="1"/>
              <a:t>drugim</a:t>
            </a:r>
            <a:r>
              <a:rPr lang="en-US" dirty="0"/>
              <a:t> </a:t>
            </a:r>
            <a:r>
              <a:rPr lang="hr-HR" dirty="0" smtClean="0"/>
              <a:t>projektima, </a:t>
            </a:r>
            <a:r>
              <a:rPr lang="en-US" dirty="0" err="1" smtClean="0"/>
              <a:t>Sinergije</a:t>
            </a:r>
            <a:r>
              <a:rPr lang="en-US" dirty="0" smtClean="0"/>
              <a:t> </a:t>
            </a:r>
            <a:r>
              <a:rPr lang="en-US" dirty="0" err="1"/>
              <a:t>i</a:t>
            </a:r>
            <a:r>
              <a:rPr lang="en-US" dirty="0"/>
              <a:t> </a:t>
            </a:r>
            <a:r>
              <a:rPr lang="en-US" dirty="0" err="1"/>
              <a:t>zajedničke</a:t>
            </a:r>
            <a:r>
              <a:rPr lang="en-US" dirty="0"/>
              <a:t> </a:t>
            </a:r>
            <a:r>
              <a:rPr lang="en-US" dirty="0" err="1"/>
              <a:t>koristi</a:t>
            </a:r>
            <a:r>
              <a:rPr lang="en-US" dirty="0"/>
              <a:t> s </a:t>
            </a:r>
            <a:r>
              <a:rPr lang="en-US" dirty="0" err="1"/>
              <a:t>drugim</a:t>
            </a:r>
            <a:r>
              <a:rPr lang="en-US" dirty="0"/>
              <a:t> </a:t>
            </a:r>
            <a:r>
              <a:rPr lang="hr-HR" dirty="0" smtClean="0"/>
              <a:t>LIFE programima i politikama</a:t>
            </a:r>
          </a:p>
          <a:p>
            <a:pPr marL="0" indent="0">
              <a:buNone/>
            </a:pPr>
            <a:r>
              <a:rPr lang="hr-HR" dirty="0" smtClean="0"/>
              <a:t>Evaluacijski kriterij 1 (0-20)</a:t>
            </a:r>
          </a:p>
          <a:p>
            <a:pPr marL="0" indent="0">
              <a:buNone/>
            </a:pPr>
            <a:r>
              <a:rPr lang="hr-HR" dirty="0" smtClean="0"/>
              <a:t>Utjecaji (impact): </a:t>
            </a:r>
            <a:r>
              <a:rPr lang="hr-HR" dirty="0" err="1" smtClean="0"/>
              <a:t>Ambiciozonost</a:t>
            </a:r>
            <a:r>
              <a:rPr lang="hr-HR" dirty="0" smtClean="0"/>
              <a:t> utjecaja; Vjerodostojnost utjecaja; Održivost rezultata; iskorištavanje rezultata, Katalitički potencijal </a:t>
            </a:r>
          </a:p>
          <a:p>
            <a:pPr marL="0" indent="0">
              <a:buNone/>
            </a:pPr>
            <a:r>
              <a:rPr lang="hr-HR" dirty="0" smtClean="0"/>
              <a:t>Evaluacijski kriterij</a:t>
            </a:r>
            <a:r>
              <a:rPr lang="en-US" dirty="0" smtClean="0"/>
              <a:t> 2</a:t>
            </a:r>
            <a:r>
              <a:rPr lang="hr-HR" dirty="0"/>
              <a:t> </a:t>
            </a:r>
            <a:r>
              <a:rPr lang="en-US" dirty="0" smtClean="0"/>
              <a:t>(0-20</a:t>
            </a:r>
            <a:r>
              <a:rPr lang="en-US" dirty="0"/>
              <a:t>, </a:t>
            </a:r>
            <a:r>
              <a:rPr lang="hr-HR" dirty="0" smtClean="0"/>
              <a:t>težinski faktor </a:t>
            </a:r>
            <a:r>
              <a:rPr lang="en-US" dirty="0" smtClean="0"/>
              <a:t>1.5</a:t>
            </a:r>
            <a:r>
              <a:rPr lang="en-US" dirty="0"/>
              <a:t>) </a:t>
            </a:r>
            <a:endParaRPr lang="hr-HR" dirty="0"/>
          </a:p>
        </p:txBody>
      </p:sp>
    </p:spTree>
    <p:extLst>
      <p:ext uri="{BB962C8B-B14F-4D97-AF65-F5344CB8AC3E}">
        <p14:creationId xmlns:p14="http://schemas.microsoft.com/office/powerpoint/2010/main" val="101800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Struktura obrasca (B) i postupak odabira</a:t>
            </a:r>
            <a:endParaRPr lang="hr-HR" dirty="0"/>
          </a:p>
        </p:txBody>
      </p:sp>
      <p:sp>
        <p:nvSpPr>
          <p:cNvPr id="3" name="Rezervirano mjesto sadržaja 2"/>
          <p:cNvSpPr>
            <a:spLocks noGrp="1"/>
          </p:cNvSpPr>
          <p:nvPr>
            <p:ph idx="1"/>
          </p:nvPr>
        </p:nvSpPr>
        <p:spPr/>
        <p:txBody>
          <a:bodyPr>
            <a:normAutofit/>
          </a:bodyPr>
          <a:lstStyle/>
          <a:p>
            <a:pPr marL="0" indent="0">
              <a:buNone/>
            </a:pPr>
            <a:r>
              <a:rPr lang="en-US" dirty="0" err="1" smtClean="0"/>
              <a:t>Provedba</a:t>
            </a:r>
            <a:r>
              <a:rPr lang="hr-HR" dirty="0" smtClean="0"/>
              <a:t>: P</a:t>
            </a:r>
            <a:r>
              <a:rPr lang="en-US" dirty="0" err="1" smtClean="0"/>
              <a:t>lan</a:t>
            </a:r>
            <a:r>
              <a:rPr lang="en-US" dirty="0" smtClean="0"/>
              <a:t> </a:t>
            </a:r>
            <a:r>
              <a:rPr lang="en-US" dirty="0" err="1" smtClean="0"/>
              <a:t>rada</a:t>
            </a:r>
            <a:r>
              <a:rPr lang="hr-HR" dirty="0" smtClean="0"/>
              <a:t>; </a:t>
            </a:r>
            <a:r>
              <a:rPr lang="en-US" dirty="0" err="1" smtClean="0"/>
              <a:t>Radni</a:t>
            </a:r>
            <a:r>
              <a:rPr lang="en-US" dirty="0" smtClean="0"/>
              <a:t> </a:t>
            </a:r>
            <a:r>
              <a:rPr lang="en-US" dirty="0" err="1" smtClean="0"/>
              <a:t>paketi</a:t>
            </a:r>
            <a:r>
              <a:rPr lang="en-US" dirty="0" smtClean="0"/>
              <a:t> </a:t>
            </a:r>
            <a:r>
              <a:rPr lang="en-US" dirty="0" err="1" smtClean="0"/>
              <a:t>i</a:t>
            </a:r>
            <a:r>
              <a:rPr lang="en-US" dirty="0" smtClean="0"/>
              <a:t> </a:t>
            </a:r>
            <a:r>
              <a:rPr lang="en-US" dirty="0" err="1" smtClean="0"/>
              <a:t>aktivnosti</a:t>
            </a:r>
            <a:r>
              <a:rPr lang="hr-HR" dirty="0" smtClean="0"/>
              <a:t>; </a:t>
            </a:r>
            <a:r>
              <a:rPr lang="en-US" dirty="0" err="1" smtClean="0"/>
              <a:t>Ciljevi</a:t>
            </a:r>
            <a:r>
              <a:rPr lang="en-US" dirty="0" smtClean="0"/>
              <a:t> </a:t>
            </a:r>
            <a:r>
              <a:rPr lang="en-US" dirty="0" err="1" smtClean="0"/>
              <a:t>i</a:t>
            </a:r>
            <a:r>
              <a:rPr lang="en-US" dirty="0" smtClean="0"/>
              <a:t> </a:t>
            </a:r>
            <a:r>
              <a:rPr lang="en-US" dirty="0" err="1" smtClean="0"/>
              <a:t>rezultati</a:t>
            </a:r>
            <a:r>
              <a:rPr lang="hr-HR" dirty="0" smtClean="0"/>
              <a:t>; </a:t>
            </a:r>
            <a:r>
              <a:rPr lang="en-US" dirty="0" err="1" smtClean="0"/>
              <a:t>Aktivnosti</a:t>
            </a:r>
            <a:r>
              <a:rPr lang="en-US" dirty="0" smtClean="0"/>
              <a:t> </a:t>
            </a:r>
            <a:r>
              <a:rPr lang="en-US" dirty="0" err="1" smtClean="0"/>
              <a:t>i</a:t>
            </a:r>
            <a:r>
              <a:rPr lang="en-US" dirty="0" smtClean="0"/>
              <a:t> </a:t>
            </a:r>
            <a:r>
              <a:rPr lang="en-US" dirty="0" err="1" smtClean="0"/>
              <a:t>zadaci</a:t>
            </a:r>
            <a:r>
              <a:rPr lang="hr-HR" dirty="0" smtClean="0"/>
              <a:t>; </a:t>
            </a:r>
            <a:r>
              <a:rPr lang="en-US" dirty="0" err="1" smtClean="0"/>
              <a:t>Prekretnice</a:t>
            </a:r>
            <a:r>
              <a:rPr lang="en-US" dirty="0" smtClean="0"/>
              <a:t> </a:t>
            </a:r>
            <a:r>
              <a:rPr lang="en-US" dirty="0" err="1" smtClean="0"/>
              <a:t>i</a:t>
            </a:r>
            <a:r>
              <a:rPr lang="en-US" dirty="0" smtClean="0"/>
              <a:t> </a:t>
            </a:r>
            <a:r>
              <a:rPr lang="hr-HR" dirty="0" err="1" smtClean="0"/>
              <a:t>isporučevine</a:t>
            </a:r>
            <a:r>
              <a:rPr lang="hr-HR" dirty="0" smtClean="0"/>
              <a:t> (</a:t>
            </a:r>
            <a:r>
              <a:rPr lang="hr-HR" dirty="0" err="1" smtClean="0"/>
              <a:t>deliverables</a:t>
            </a:r>
            <a:r>
              <a:rPr lang="hr-HR" dirty="0" smtClean="0"/>
              <a:t>); </a:t>
            </a:r>
            <a:r>
              <a:rPr lang="en-US" dirty="0" err="1" smtClean="0"/>
              <a:t>Uključivanje</a:t>
            </a:r>
            <a:r>
              <a:rPr lang="en-US" dirty="0" smtClean="0"/>
              <a:t> </a:t>
            </a:r>
            <a:r>
              <a:rPr lang="en-US" dirty="0" err="1" smtClean="0"/>
              <a:t>dionika</a:t>
            </a:r>
            <a:r>
              <a:rPr lang="hr-HR" dirty="0" smtClean="0"/>
              <a:t>; </a:t>
            </a:r>
            <a:r>
              <a:rPr lang="en-US" dirty="0" err="1" smtClean="0"/>
              <a:t>Praćenje</a:t>
            </a:r>
            <a:r>
              <a:rPr lang="en-US" dirty="0" smtClean="0"/>
              <a:t> </a:t>
            </a:r>
            <a:r>
              <a:rPr lang="en-US" dirty="0" err="1" smtClean="0"/>
              <a:t>utjecaja</a:t>
            </a:r>
            <a:r>
              <a:rPr lang="en-US" dirty="0" smtClean="0"/>
              <a:t> </a:t>
            </a:r>
            <a:r>
              <a:rPr lang="en-US" dirty="0" err="1" smtClean="0"/>
              <a:t>i</a:t>
            </a:r>
            <a:r>
              <a:rPr lang="en-US" dirty="0" smtClean="0"/>
              <a:t> </a:t>
            </a:r>
            <a:r>
              <a:rPr lang="en-US" dirty="0" err="1" smtClean="0"/>
              <a:t>izvješćivanje</a:t>
            </a:r>
            <a:r>
              <a:rPr lang="hr-HR" dirty="0" smtClean="0"/>
              <a:t>; </a:t>
            </a:r>
            <a:r>
              <a:rPr lang="en-US" dirty="0" err="1" smtClean="0"/>
              <a:t>Komunikacija</a:t>
            </a:r>
            <a:r>
              <a:rPr lang="en-US" dirty="0" smtClean="0"/>
              <a:t>, </a:t>
            </a:r>
            <a:r>
              <a:rPr lang="en-US" dirty="0" err="1" smtClean="0"/>
              <a:t>širenje</a:t>
            </a:r>
            <a:r>
              <a:rPr lang="en-US" dirty="0" smtClean="0"/>
              <a:t> </a:t>
            </a:r>
            <a:r>
              <a:rPr lang="en-US" dirty="0" err="1" smtClean="0"/>
              <a:t>i</a:t>
            </a:r>
            <a:r>
              <a:rPr lang="en-US" dirty="0" smtClean="0"/>
              <a:t> </a:t>
            </a:r>
            <a:r>
              <a:rPr lang="en-US" dirty="0" err="1" smtClean="0"/>
              <a:t>vidljivost</a:t>
            </a:r>
            <a:r>
              <a:rPr lang="hr-HR" dirty="0" smtClean="0"/>
              <a:t>; </a:t>
            </a:r>
          </a:p>
          <a:p>
            <a:pPr marL="0" indent="0">
              <a:buNone/>
            </a:pPr>
            <a:r>
              <a:rPr lang="hr-HR" dirty="0"/>
              <a:t>Evaluacijski kriterij </a:t>
            </a:r>
            <a:r>
              <a:rPr lang="hr-HR" dirty="0" smtClean="0"/>
              <a:t>3 </a:t>
            </a:r>
            <a:r>
              <a:rPr lang="hr-HR" dirty="0"/>
              <a:t>(0-20</a:t>
            </a:r>
            <a:r>
              <a:rPr lang="hr-HR" dirty="0" smtClean="0"/>
              <a:t>)</a:t>
            </a:r>
          </a:p>
          <a:p>
            <a:pPr marL="0" indent="0">
              <a:buNone/>
            </a:pPr>
            <a:endParaRPr lang="hr-HR" dirty="0"/>
          </a:p>
          <a:p>
            <a:pPr marL="0" indent="0">
              <a:buNone/>
            </a:pPr>
            <a:r>
              <a:rPr lang="hr-HR" dirty="0" smtClean="0"/>
              <a:t>Resursi: Osnivanje konzorcija, Upravljanje projektima, Zeleno upravljanje, Proračun, Upravljanje rizikom</a:t>
            </a:r>
          </a:p>
          <a:p>
            <a:pPr marL="0" indent="0">
              <a:buNone/>
            </a:pPr>
            <a:r>
              <a:rPr lang="hr-HR" dirty="0"/>
              <a:t>Evaluacijski kriterij </a:t>
            </a:r>
            <a:r>
              <a:rPr lang="hr-HR" dirty="0" smtClean="0"/>
              <a:t>4 </a:t>
            </a:r>
            <a:r>
              <a:rPr lang="hr-HR" dirty="0"/>
              <a:t>(0-20)</a:t>
            </a:r>
          </a:p>
          <a:p>
            <a:pPr marL="0" indent="0">
              <a:buNone/>
            </a:pPr>
            <a:endParaRPr lang="hr-HR" dirty="0"/>
          </a:p>
        </p:txBody>
      </p:sp>
    </p:spTree>
    <p:extLst>
      <p:ext uri="{BB962C8B-B14F-4D97-AF65-F5344CB8AC3E}">
        <p14:creationId xmlns:p14="http://schemas.microsoft.com/office/powerpoint/2010/main" val="21051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Bonus bodovi</a:t>
            </a:r>
            <a:endParaRPr lang="hr-HR" dirty="0"/>
          </a:p>
        </p:txBody>
      </p:sp>
      <p:sp>
        <p:nvSpPr>
          <p:cNvPr id="3" name="Rezervirano mjesto sadržaja 2"/>
          <p:cNvSpPr>
            <a:spLocks noGrp="1"/>
          </p:cNvSpPr>
          <p:nvPr>
            <p:ph idx="1"/>
          </p:nvPr>
        </p:nvSpPr>
        <p:spPr/>
        <p:txBody>
          <a:bodyPr>
            <a:normAutofit/>
          </a:bodyPr>
          <a:lstStyle/>
          <a:p>
            <a:r>
              <a:rPr lang="hr-HR" dirty="0" smtClean="0"/>
              <a:t>Sinergije: Projekt </a:t>
            </a:r>
            <a:r>
              <a:rPr lang="hr-HR" dirty="0"/>
              <a:t>treba donijeti značajne konkretne </a:t>
            </a:r>
            <a:r>
              <a:rPr lang="hr-HR" dirty="0" smtClean="0"/>
              <a:t>koristi za druga </a:t>
            </a:r>
            <a:r>
              <a:rPr lang="hr-HR" dirty="0"/>
              <a:t>područja (</a:t>
            </a:r>
            <a:r>
              <a:rPr lang="hr-HR" dirty="0" smtClean="0"/>
              <a:t>prioritetima/ciljevima </a:t>
            </a:r>
            <a:r>
              <a:rPr lang="hr-HR" dirty="0"/>
              <a:t>drugih </a:t>
            </a:r>
            <a:r>
              <a:rPr lang="hr-HR" dirty="0" smtClean="0"/>
              <a:t>LIFE potprograma</a:t>
            </a:r>
            <a:r>
              <a:rPr lang="hr-HR" dirty="0"/>
              <a:t>). </a:t>
            </a:r>
            <a:r>
              <a:rPr lang="hr-HR" dirty="0" smtClean="0"/>
              <a:t>Moraju biti kvantificirani </a:t>
            </a:r>
            <a:r>
              <a:rPr lang="hr-HR" dirty="0"/>
              <a:t>(tj. kroz KPI pokazatelje) i potrebno je predvidjeti njihovo praćenje</a:t>
            </a:r>
            <a:r>
              <a:rPr lang="hr-HR" dirty="0" smtClean="0"/>
              <a:t>.</a:t>
            </a:r>
          </a:p>
          <a:p>
            <a:r>
              <a:rPr lang="hr-HR" dirty="0" err="1" smtClean="0"/>
              <a:t>Uptake</a:t>
            </a:r>
            <a:r>
              <a:rPr lang="hr-HR" dirty="0" smtClean="0"/>
              <a:t>: </a:t>
            </a:r>
            <a:r>
              <a:rPr lang="hr-HR" dirty="0"/>
              <a:t>k</a:t>
            </a:r>
            <a:r>
              <a:rPr lang="hr-HR" dirty="0" smtClean="0"/>
              <a:t>orištenje </a:t>
            </a:r>
            <a:r>
              <a:rPr lang="hr-HR" dirty="0"/>
              <a:t>konkretnih rezultata drugih </a:t>
            </a:r>
            <a:r>
              <a:rPr lang="hr-HR" dirty="0" smtClean="0"/>
              <a:t>projekata - jasno opisati u aktivnostima i uključiti u projektnu </a:t>
            </a:r>
            <a:r>
              <a:rPr lang="hr-HR" dirty="0" err="1" smtClean="0"/>
              <a:t>logku</a:t>
            </a:r>
            <a:r>
              <a:rPr lang="hr-HR" dirty="0" smtClean="0"/>
              <a:t>, opisati zašto su potrebni za postizanje </a:t>
            </a:r>
            <a:r>
              <a:rPr lang="hr-HR" dirty="0"/>
              <a:t>ciljeva projekta. </a:t>
            </a:r>
            <a:endParaRPr lang="hr-HR" dirty="0" smtClean="0"/>
          </a:p>
          <a:p>
            <a:r>
              <a:rPr lang="hr-HR" dirty="0" smtClean="0"/>
              <a:t>Transnacionalnost: uvjet je provedba </a:t>
            </a:r>
            <a:r>
              <a:rPr lang="hr-HR" dirty="0"/>
              <a:t>projektnih aktivnosti u dvije ili više </a:t>
            </a:r>
            <a:r>
              <a:rPr lang="hr-HR" dirty="0" smtClean="0"/>
              <a:t>zemalja, s time da suradnja mora biti ključna </a:t>
            </a:r>
            <a:r>
              <a:rPr lang="hr-HR" dirty="0"/>
              <a:t>za postizanje ciljeva. </a:t>
            </a:r>
          </a:p>
        </p:txBody>
      </p:sp>
    </p:spTree>
    <p:extLst>
      <p:ext uri="{BB962C8B-B14F-4D97-AF65-F5344CB8AC3E}">
        <p14:creationId xmlns:p14="http://schemas.microsoft.com/office/powerpoint/2010/main" val="66308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Logika</a:t>
            </a:r>
            <a:r>
              <a:rPr lang="en-GB" dirty="0"/>
              <a:t> </a:t>
            </a:r>
            <a:r>
              <a:rPr lang="en-GB" dirty="0" err="1"/>
              <a:t>pripreme</a:t>
            </a:r>
            <a:r>
              <a:rPr lang="en-GB" dirty="0"/>
              <a:t> </a:t>
            </a:r>
            <a:r>
              <a:rPr lang="en-GB" dirty="0" err="1"/>
              <a:t>projektnog</a:t>
            </a:r>
            <a:r>
              <a:rPr lang="en-GB" dirty="0"/>
              <a:t> </a:t>
            </a:r>
            <a:r>
              <a:rPr lang="en-GB" dirty="0" err="1"/>
              <a:t>prijedloga</a:t>
            </a:r>
            <a:endParaRPr lang="en-GB" dirty="0"/>
          </a:p>
        </p:txBody>
      </p:sp>
      <p:sp>
        <p:nvSpPr>
          <p:cNvPr id="3" name="Content Placeholder 2"/>
          <p:cNvSpPr>
            <a:spLocks noGrp="1"/>
          </p:cNvSpPr>
          <p:nvPr>
            <p:ph idx="1"/>
          </p:nvPr>
        </p:nvSpPr>
        <p:spPr/>
        <p:txBody>
          <a:bodyPr>
            <a:normAutofit/>
          </a:bodyPr>
          <a:lstStyle/>
          <a:p>
            <a:r>
              <a:rPr lang="en-GB" dirty="0" err="1"/>
              <a:t>Održivost</a:t>
            </a:r>
            <a:r>
              <a:rPr lang="en-GB" dirty="0"/>
              <a:t> </a:t>
            </a:r>
            <a:r>
              <a:rPr lang="en-GB" dirty="0" err="1"/>
              <a:t>i</a:t>
            </a:r>
            <a:r>
              <a:rPr lang="en-GB" dirty="0"/>
              <a:t> </a:t>
            </a:r>
            <a:r>
              <a:rPr lang="en-GB" dirty="0" err="1"/>
              <a:t>replikabilnost</a:t>
            </a:r>
            <a:endParaRPr lang="en-GB" dirty="0"/>
          </a:p>
          <a:p>
            <a:pPr lvl="1"/>
            <a:r>
              <a:rPr lang="en-GB" dirty="0" err="1"/>
              <a:t>Što</a:t>
            </a:r>
            <a:r>
              <a:rPr lang="en-GB" dirty="0"/>
              <a:t> </a:t>
            </a:r>
            <a:r>
              <a:rPr lang="en-GB" dirty="0" err="1"/>
              <a:t>će</a:t>
            </a:r>
            <a:r>
              <a:rPr lang="en-GB" dirty="0"/>
              <a:t> </a:t>
            </a:r>
            <a:r>
              <a:rPr lang="en-GB" dirty="0" err="1"/>
              <a:t>biti</a:t>
            </a:r>
            <a:r>
              <a:rPr lang="en-GB" dirty="0"/>
              <a:t> s </a:t>
            </a:r>
            <a:r>
              <a:rPr lang="en-GB" dirty="0" err="1"/>
              <a:t>rezultatima</a:t>
            </a:r>
            <a:r>
              <a:rPr lang="en-GB" dirty="0"/>
              <a:t> </a:t>
            </a:r>
            <a:r>
              <a:rPr lang="en-GB" dirty="0" err="1"/>
              <a:t>projekta</a:t>
            </a:r>
            <a:r>
              <a:rPr lang="en-GB" dirty="0"/>
              <a:t> </a:t>
            </a:r>
            <a:r>
              <a:rPr lang="en-GB" dirty="0" err="1"/>
              <a:t>kad</a:t>
            </a:r>
            <a:r>
              <a:rPr lang="en-GB" dirty="0"/>
              <a:t> </a:t>
            </a:r>
            <a:r>
              <a:rPr lang="hr-HR" dirty="0" smtClean="0"/>
              <a:t>projekt</a:t>
            </a:r>
            <a:r>
              <a:rPr lang="en-GB" dirty="0" smtClean="0"/>
              <a:t> </a:t>
            </a:r>
            <a:r>
              <a:rPr lang="en-GB" dirty="0" err="1"/>
              <a:t>završi</a:t>
            </a:r>
            <a:endParaRPr lang="en-GB" dirty="0"/>
          </a:p>
          <a:p>
            <a:pPr lvl="2"/>
            <a:r>
              <a:rPr lang="en-GB" dirty="0"/>
              <a:t>After-LIFE </a:t>
            </a:r>
            <a:r>
              <a:rPr lang="en-GB" dirty="0" smtClean="0"/>
              <a:t>plan</a:t>
            </a:r>
            <a:endParaRPr lang="hr-HR" dirty="0"/>
          </a:p>
          <a:p>
            <a:pPr lvl="2"/>
            <a:r>
              <a:rPr lang="en-US" sz="2000" dirty="0" smtClean="0"/>
              <a:t>Plan </a:t>
            </a:r>
            <a:r>
              <a:rPr lang="en-US" sz="2000" dirty="0" err="1"/>
              <a:t>korištenja</a:t>
            </a:r>
            <a:r>
              <a:rPr lang="en-US" sz="2000" dirty="0"/>
              <a:t> </a:t>
            </a:r>
            <a:r>
              <a:rPr lang="en-US" sz="2000" dirty="0" err="1"/>
              <a:t>uključujući</a:t>
            </a:r>
            <a:r>
              <a:rPr lang="en-US" sz="2000" dirty="0"/>
              <a:t> </a:t>
            </a:r>
            <a:r>
              <a:rPr lang="en-US" sz="2000" dirty="0" err="1"/>
              <a:t>komponentu</a:t>
            </a:r>
            <a:r>
              <a:rPr lang="en-US" sz="2000" dirty="0"/>
              <a:t> </a:t>
            </a:r>
            <a:r>
              <a:rPr lang="hr-HR" sz="2000" dirty="0"/>
              <a:t>replikacije (E</a:t>
            </a:r>
            <a:r>
              <a:rPr lang="en-US" sz="2000" dirty="0"/>
              <a:t>NV SAP </a:t>
            </a:r>
            <a:r>
              <a:rPr lang="en-US" sz="2000" dirty="0" err="1"/>
              <a:t>i</a:t>
            </a:r>
            <a:r>
              <a:rPr lang="en-US" sz="2000" dirty="0"/>
              <a:t> CLIMA SAP</a:t>
            </a:r>
            <a:r>
              <a:rPr lang="hr-HR" sz="2000" dirty="0" smtClean="0"/>
              <a:t>)</a:t>
            </a:r>
            <a:endParaRPr lang="hr-HR" dirty="0"/>
          </a:p>
          <a:p>
            <a:pPr lvl="2"/>
            <a:r>
              <a:rPr lang="en-US" sz="2000" dirty="0" err="1" smtClean="0"/>
              <a:t>Poslovni</a:t>
            </a:r>
            <a:r>
              <a:rPr lang="en-US" sz="2000" dirty="0" smtClean="0"/>
              <a:t> </a:t>
            </a:r>
            <a:r>
              <a:rPr lang="en-US" sz="2000" dirty="0"/>
              <a:t>plan </a:t>
            </a:r>
            <a:r>
              <a:rPr lang="en-US" sz="2000" dirty="0" err="1"/>
              <a:t>uključujući</a:t>
            </a:r>
            <a:r>
              <a:rPr lang="en-US" sz="2000" dirty="0"/>
              <a:t> </a:t>
            </a:r>
            <a:r>
              <a:rPr lang="en-US" sz="2000" dirty="0" err="1"/>
              <a:t>komponentu</a:t>
            </a:r>
            <a:r>
              <a:rPr lang="en-US" sz="2000" dirty="0"/>
              <a:t> </a:t>
            </a:r>
            <a:r>
              <a:rPr lang="en-US" sz="2000" dirty="0" err="1"/>
              <a:t>replikacije</a:t>
            </a:r>
            <a:r>
              <a:rPr lang="hr-HR" sz="2000" dirty="0"/>
              <a:t> (</a:t>
            </a:r>
            <a:r>
              <a:rPr lang="en-US" sz="2000" dirty="0" err="1"/>
              <a:t>projekti</a:t>
            </a:r>
            <a:r>
              <a:rPr lang="en-US" sz="2000" dirty="0"/>
              <a:t> </a:t>
            </a:r>
            <a:r>
              <a:rPr lang="en-US" sz="2000" dirty="0" err="1"/>
              <a:t>bliski</a:t>
            </a:r>
            <a:r>
              <a:rPr lang="en-US" sz="2000" dirty="0"/>
              <a:t> </a:t>
            </a:r>
            <a:r>
              <a:rPr lang="en-US" sz="2000" dirty="0" err="1"/>
              <a:t>tržištu</a:t>
            </a:r>
            <a:r>
              <a:rPr lang="en-US" sz="2000" dirty="0"/>
              <a:t> u ENV SAP, CLIMA</a:t>
            </a:r>
            <a:r>
              <a:rPr lang="hr-HR" sz="2000" dirty="0"/>
              <a:t> SAP</a:t>
            </a:r>
            <a:r>
              <a:rPr lang="hr-HR" sz="2000" dirty="0" smtClean="0"/>
              <a:t>)</a:t>
            </a:r>
            <a:endParaRPr lang="hr-HR" dirty="0"/>
          </a:p>
          <a:p>
            <a:pPr lvl="1"/>
            <a:r>
              <a:rPr lang="en-GB" dirty="0" err="1" smtClean="0"/>
              <a:t>Kako</a:t>
            </a:r>
            <a:r>
              <a:rPr lang="en-GB" dirty="0" smtClean="0"/>
              <a:t> </a:t>
            </a:r>
            <a:r>
              <a:rPr lang="en-GB" dirty="0" err="1"/>
              <a:t>netko</a:t>
            </a:r>
            <a:r>
              <a:rPr lang="en-GB" dirty="0"/>
              <a:t> </a:t>
            </a:r>
            <a:r>
              <a:rPr lang="en-GB" dirty="0" err="1"/>
              <a:t>drugi</a:t>
            </a:r>
            <a:r>
              <a:rPr lang="en-GB" dirty="0"/>
              <a:t> </a:t>
            </a:r>
            <a:r>
              <a:rPr lang="en-GB" dirty="0" err="1"/>
              <a:t>može</a:t>
            </a:r>
            <a:r>
              <a:rPr lang="en-GB" dirty="0"/>
              <a:t> </a:t>
            </a:r>
            <a:r>
              <a:rPr lang="en-GB" dirty="0" err="1"/>
              <a:t>iskoristiti</a:t>
            </a:r>
            <a:r>
              <a:rPr lang="en-GB" dirty="0"/>
              <a:t> </a:t>
            </a:r>
            <a:r>
              <a:rPr lang="en-GB" dirty="0" err="1"/>
              <a:t>rezultate</a:t>
            </a:r>
            <a:r>
              <a:rPr lang="en-GB" dirty="0"/>
              <a:t> </a:t>
            </a:r>
            <a:r>
              <a:rPr lang="en-GB" dirty="0" err="1"/>
              <a:t>projekta</a:t>
            </a:r>
            <a:endParaRPr lang="en-GB" dirty="0"/>
          </a:p>
          <a:p>
            <a:pPr lvl="2"/>
            <a:r>
              <a:rPr lang="en-GB" dirty="0" err="1"/>
              <a:t>Gotova</a:t>
            </a:r>
            <a:r>
              <a:rPr lang="en-GB" dirty="0"/>
              <a:t> </a:t>
            </a:r>
            <a:r>
              <a:rPr lang="en-GB" dirty="0" err="1"/>
              <a:t>rješenja</a:t>
            </a:r>
            <a:r>
              <a:rPr lang="en-GB" dirty="0"/>
              <a:t> </a:t>
            </a:r>
            <a:r>
              <a:rPr lang="en-GB" dirty="0" err="1"/>
              <a:t>koja</a:t>
            </a:r>
            <a:r>
              <a:rPr lang="en-GB" dirty="0"/>
              <a:t> se </a:t>
            </a:r>
            <a:r>
              <a:rPr lang="en-GB" dirty="0" err="1"/>
              <a:t>mogu</a:t>
            </a:r>
            <a:r>
              <a:rPr lang="en-GB" dirty="0"/>
              <a:t> </a:t>
            </a:r>
            <a:r>
              <a:rPr lang="en-GB" dirty="0" err="1"/>
              <a:t>primijeniti</a:t>
            </a:r>
            <a:r>
              <a:rPr lang="en-GB" dirty="0"/>
              <a:t> </a:t>
            </a:r>
            <a:r>
              <a:rPr lang="en-GB" dirty="0" err="1"/>
              <a:t>na</a:t>
            </a:r>
            <a:r>
              <a:rPr lang="en-GB" dirty="0"/>
              <a:t> </a:t>
            </a:r>
            <a:r>
              <a:rPr lang="en-GB" dirty="0" err="1"/>
              <a:t>drugim</a:t>
            </a:r>
            <a:r>
              <a:rPr lang="en-GB" dirty="0"/>
              <a:t> </a:t>
            </a:r>
            <a:r>
              <a:rPr lang="en-GB" dirty="0" err="1"/>
              <a:t>područjima</a:t>
            </a:r>
            <a:r>
              <a:rPr lang="en-GB" dirty="0"/>
              <a:t> </a:t>
            </a:r>
            <a:r>
              <a:rPr lang="en-GB" dirty="0" err="1"/>
              <a:t>ili</a:t>
            </a:r>
            <a:r>
              <a:rPr lang="en-GB" dirty="0"/>
              <a:t> </a:t>
            </a:r>
            <a:r>
              <a:rPr lang="en-GB" dirty="0" err="1" smtClean="0"/>
              <a:t>temama</a:t>
            </a:r>
            <a:endParaRPr lang="hr-HR" dirty="0" smtClean="0"/>
          </a:p>
          <a:p>
            <a:pPr lvl="2"/>
            <a:endParaRPr lang="hr-HR" sz="2400" dirty="0"/>
          </a:p>
          <a:p>
            <a:pPr lvl="2"/>
            <a:r>
              <a:rPr lang="hr-HR" sz="2400" dirty="0"/>
              <a:t>Katalitički efekt: kako </a:t>
            </a:r>
            <a:r>
              <a:rPr lang="hr-HR" sz="2400" dirty="0" smtClean="0"/>
              <a:t>mobilizirati dodatne </a:t>
            </a:r>
            <a:r>
              <a:rPr lang="hr-HR" sz="2400" dirty="0"/>
              <a:t>resurse</a:t>
            </a:r>
            <a:endParaRPr lang="en-GB" sz="2400" dirty="0"/>
          </a:p>
          <a:p>
            <a:pPr marL="0" indent="0">
              <a:buNone/>
            </a:pPr>
            <a:endParaRPr lang="en-GB" sz="2400" dirty="0"/>
          </a:p>
        </p:txBody>
      </p:sp>
    </p:spTree>
    <p:extLst>
      <p:ext uri="{BB962C8B-B14F-4D97-AF65-F5344CB8AC3E}">
        <p14:creationId xmlns:p14="http://schemas.microsoft.com/office/powerpoint/2010/main" val="389455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Logika</a:t>
            </a:r>
            <a:r>
              <a:rPr lang="en-GB" dirty="0"/>
              <a:t> </a:t>
            </a:r>
            <a:r>
              <a:rPr lang="en-GB" dirty="0" err="1"/>
              <a:t>pripreme</a:t>
            </a:r>
            <a:r>
              <a:rPr lang="en-GB" dirty="0"/>
              <a:t> </a:t>
            </a:r>
            <a:r>
              <a:rPr lang="en-GB" dirty="0" err="1"/>
              <a:t>projektnog</a:t>
            </a:r>
            <a:r>
              <a:rPr lang="en-GB" dirty="0"/>
              <a:t> </a:t>
            </a:r>
            <a:r>
              <a:rPr lang="en-GB" dirty="0" err="1"/>
              <a:t>prijedloga</a:t>
            </a:r>
            <a:endParaRPr lang="en-GB" dirty="0"/>
          </a:p>
        </p:txBody>
      </p:sp>
      <p:sp>
        <p:nvSpPr>
          <p:cNvPr id="3" name="Content Placeholder 2"/>
          <p:cNvSpPr>
            <a:spLocks noGrp="1"/>
          </p:cNvSpPr>
          <p:nvPr>
            <p:ph idx="1"/>
          </p:nvPr>
        </p:nvSpPr>
        <p:spPr/>
        <p:txBody>
          <a:bodyPr>
            <a:normAutofit/>
          </a:bodyPr>
          <a:lstStyle/>
          <a:p>
            <a:r>
              <a:rPr lang="en-GB" dirty="0" err="1" smtClean="0"/>
              <a:t>Vidljivost</a:t>
            </a:r>
            <a:r>
              <a:rPr lang="en-GB" dirty="0" smtClean="0"/>
              <a:t> </a:t>
            </a:r>
            <a:r>
              <a:rPr lang="en-GB" dirty="0" err="1"/>
              <a:t>i</a:t>
            </a:r>
            <a:r>
              <a:rPr lang="en-GB" dirty="0"/>
              <a:t> </a:t>
            </a:r>
            <a:r>
              <a:rPr lang="en-GB" dirty="0" err="1"/>
              <a:t>transparentnost</a:t>
            </a:r>
            <a:endParaRPr lang="en-GB" dirty="0"/>
          </a:p>
          <a:p>
            <a:pPr lvl="1"/>
            <a:r>
              <a:rPr lang="en-GB" dirty="0"/>
              <a:t>Web </a:t>
            </a:r>
            <a:r>
              <a:rPr lang="en-GB" dirty="0" err="1"/>
              <a:t>stranica</a:t>
            </a:r>
            <a:r>
              <a:rPr lang="en-GB" dirty="0"/>
              <a:t> </a:t>
            </a:r>
            <a:r>
              <a:rPr lang="en-GB" dirty="0" err="1"/>
              <a:t>projekta</a:t>
            </a:r>
            <a:endParaRPr lang="en-GB" dirty="0"/>
          </a:p>
          <a:p>
            <a:pPr lvl="2"/>
            <a:r>
              <a:rPr lang="en-GB" dirty="0" err="1"/>
              <a:t>Dostupnost</a:t>
            </a:r>
            <a:r>
              <a:rPr lang="en-GB" dirty="0"/>
              <a:t> </a:t>
            </a:r>
            <a:r>
              <a:rPr lang="en-GB" dirty="0" err="1"/>
              <a:t>projektnih</a:t>
            </a:r>
            <a:r>
              <a:rPr lang="en-GB" dirty="0"/>
              <a:t> </a:t>
            </a:r>
            <a:r>
              <a:rPr lang="en-GB" dirty="0" err="1"/>
              <a:t>rezultata</a:t>
            </a:r>
            <a:r>
              <a:rPr lang="en-GB" dirty="0"/>
              <a:t>, </a:t>
            </a:r>
            <a:r>
              <a:rPr lang="en-GB" dirty="0" err="1"/>
              <a:t>izvještaja</a:t>
            </a:r>
            <a:r>
              <a:rPr lang="en-GB" dirty="0"/>
              <a:t>, </a:t>
            </a:r>
            <a:r>
              <a:rPr lang="en-GB" dirty="0" err="1"/>
              <a:t>publikacija</a:t>
            </a:r>
            <a:endParaRPr lang="en-GB" dirty="0"/>
          </a:p>
          <a:p>
            <a:pPr lvl="1"/>
            <a:r>
              <a:rPr lang="en-GB" dirty="0" err="1"/>
              <a:t>Komunikacija</a:t>
            </a:r>
            <a:r>
              <a:rPr lang="en-GB" dirty="0"/>
              <a:t> s </a:t>
            </a:r>
            <a:r>
              <a:rPr lang="en-GB" dirty="0" err="1"/>
              <a:t>lokalnom</a:t>
            </a:r>
            <a:r>
              <a:rPr lang="en-GB" dirty="0"/>
              <a:t> </a:t>
            </a:r>
            <a:r>
              <a:rPr lang="en-GB" dirty="0" err="1"/>
              <a:t>zajednicom</a:t>
            </a:r>
            <a:r>
              <a:rPr lang="en-GB" dirty="0"/>
              <a:t> </a:t>
            </a:r>
            <a:r>
              <a:rPr lang="en-GB" dirty="0" err="1"/>
              <a:t>i</a:t>
            </a:r>
            <a:r>
              <a:rPr lang="en-GB" dirty="0"/>
              <a:t> </a:t>
            </a:r>
            <a:r>
              <a:rPr lang="en-GB" dirty="0" err="1"/>
              <a:t>općom</a:t>
            </a:r>
            <a:r>
              <a:rPr lang="en-GB" dirty="0"/>
              <a:t> </a:t>
            </a:r>
            <a:r>
              <a:rPr lang="en-GB" dirty="0" err="1"/>
              <a:t>javnošću</a:t>
            </a:r>
            <a:endParaRPr lang="en-GB" dirty="0"/>
          </a:p>
          <a:p>
            <a:pPr lvl="1"/>
            <a:r>
              <a:rPr lang="en-GB" dirty="0" err="1"/>
              <a:t>Promocija</a:t>
            </a:r>
            <a:r>
              <a:rPr lang="en-GB" dirty="0"/>
              <a:t> LIFE </a:t>
            </a:r>
            <a:r>
              <a:rPr lang="en-GB" dirty="0" err="1"/>
              <a:t>programa</a:t>
            </a:r>
            <a:endParaRPr lang="en-GB" dirty="0"/>
          </a:p>
          <a:p>
            <a:pPr lvl="1"/>
            <a:r>
              <a:rPr lang="en-GB" dirty="0" err="1"/>
              <a:t>Umrežavanje</a:t>
            </a:r>
            <a:r>
              <a:rPr lang="en-GB" dirty="0"/>
              <a:t> </a:t>
            </a:r>
            <a:r>
              <a:rPr lang="en-GB" dirty="0" err="1"/>
              <a:t>i</a:t>
            </a:r>
            <a:r>
              <a:rPr lang="en-GB" dirty="0"/>
              <a:t> </a:t>
            </a:r>
            <a:r>
              <a:rPr lang="en-GB" dirty="0" err="1"/>
              <a:t>povezivanje</a:t>
            </a:r>
            <a:r>
              <a:rPr lang="en-GB" dirty="0"/>
              <a:t> – </a:t>
            </a:r>
            <a:r>
              <a:rPr lang="en-GB" dirty="0" err="1"/>
              <a:t>lokalno</a:t>
            </a:r>
            <a:r>
              <a:rPr lang="en-GB" dirty="0"/>
              <a:t> </a:t>
            </a:r>
            <a:r>
              <a:rPr lang="en-GB" dirty="0" err="1"/>
              <a:t>i</a:t>
            </a:r>
            <a:r>
              <a:rPr lang="en-GB" dirty="0"/>
              <a:t> </a:t>
            </a:r>
            <a:r>
              <a:rPr lang="en-GB" dirty="0" err="1" smtClean="0"/>
              <a:t>međunarodno</a:t>
            </a:r>
            <a:endParaRPr lang="en-GB" dirty="0" smtClean="0"/>
          </a:p>
          <a:p>
            <a:pPr marL="0" indent="0">
              <a:buNone/>
            </a:pPr>
            <a:endParaRPr lang="en-GB" dirty="0"/>
          </a:p>
        </p:txBody>
      </p:sp>
    </p:spTree>
    <p:extLst>
      <p:ext uri="{BB962C8B-B14F-4D97-AF65-F5344CB8AC3E}">
        <p14:creationId xmlns:p14="http://schemas.microsoft.com/office/powerpoint/2010/main" val="109149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4159" y="2170858"/>
            <a:ext cx="8249816" cy="4351338"/>
          </a:xfrm>
        </p:spPr>
        <p:txBody>
          <a:bodyPr/>
          <a:lstStyle/>
          <a:p>
            <a:pPr lvl="1"/>
            <a:r>
              <a:rPr lang="en-GB" dirty="0" err="1" smtClean="0"/>
              <a:t>Morske</a:t>
            </a:r>
            <a:r>
              <a:rPr lang="en-GB" dirty="0" smtClean="0"/>
              <a:t> </a:t>
            </a:r>
            <a:r>
              <a:rPr lang="en-GB" dirty="0" err="1" smtClean="0"/>
              <a:t>ptice</a:t>
            </a:r>
            <a:endParaRPr lang="en-GB" dirty="0" smtClean="0"/>
          </a:p>
          <a:p>
            <a:pPr lvl="2"/>
            <a:r>
              <a:rPr lang="en-GB" dirty="0" err="1" smtClean="0"/>
              <a:t>Slaba</a:t>
            </a:r>
            <a:r>
              <a:rPr lang="en-GB" dirty="0" smtClean="0"/>
              <a:t> </a:t>
            </a:r>
            <a:r>
              <a:rPr lang="en-GB" dirty="0" err="1" smtClean="0"/>
              <a:t>uspješnost</a:t>
            </a:r>
            <a:r>
              <a:rPr lang="en-GB" dirty="0" smtClean="0"/>
              <a:t> </a:t>
            </a:r>
            <a:r>
              <a:rPr lang="en-GB" dirty="0" err="1" smtClean="0"/>
              <a:t>gniježđenja</a:t>
            </a:r>
            <a:r>
              <a:rPr lang="en-GB" dirty="0" smtClean="0"/>
              <a:t> </a:t>
            </a:r>
            <a:r>
              <a:rPr lang="en-GB" dirty="0" err="1" smtClean="0"/>
              <a:t>i</a:t>
            </a:r>
            <a:r>
              <a:rPr lang="en-GB" dirty="0" smtClean="0"/>
              <a:t> </a:t>
            </a:r>
            <a:r>
              <a:rPr lang="en-GB" dirty="0" err="1" smtClean="0"/>
              <a:t>othranjivanja</a:t>
            </a:r>
            <a:r>
              <a:rPr lang="en-GB" dirty="0" smtClean="0"/>
              <a:t> </a:t>
            </a:r>
            <a:r>
              <a:rPr lang="en-GB" dirty="0" err="1" smtClean="0"/>
              <a:t>mladunaca</a:t>
            </a:r>
            <a:endParaRPr lang="en-GB" dirty="0" smtClean="0"/>
          </a:p>
          <a:p>
            <a:pPr lvl="3"/>
            <a:r>
              <a:rPr lang="en-GB" dirty="0" err="1" smtClean="0"/>
              <a:t>Eradikacija</a:t>
            </a:r>
            <a:r>
              <a:rPr lang="en-GB" dirty="0" smtClean="0"/>
              <a:t> </a:t>
            </a:r>
            <a:r>
              <a:rPr lang="en-GB" dirty="0" err="1" smtClean="0"/>
              <a:t>štakora</a:t>
            </a:r>
            <a:endParaRPr lang="en-GB" dirty="0" smtClean="0"/>
          </a:p>
          <a:p>
            <a:pPr lvl="4"/>
            <a:r>
              <a:rPr lang="en-GB" dirty="0" err="1" smtClean="0"/>
              <a:t>Podizanje</a:t>
            </a:r>
            <a:r>
              <a:rPr lang="en-GB" dirty="0" smtClean="0"/>
              <a:t> </a:t>
            </a:r>
            <a:r>
              <a:rPr lang="en-GB" dirty="0" err="1" smtClean="0"/>
              <a:t>kapaciteta</a:t>
            </a:r>
            <a:r>
              <a:rPr lang="en-GB" dirty="0" smtClean="0"/>
              <a:t> JU</a:t>
            </a:r>
          </a:p>
          <a:p>
            <a:pPr lvl="3"/>
            <a:r>
              <a:rPr lang="en-GB" dirty="0" err="1" smtClean="0"/>
              <a:t>Zaštita</a:t>
            </a:r>
            <a:r>
              <a:rPr lang="en-GB" dirty="0" smtClean="0"/>
              <a:t> </a:t>
            </a:r>
            <a:r>
              <a:rPr lang="en-GB" dirty="0" err="1" smtClean="0"/>
              <a:t>područja</a:t>
            </a:r>
            <a:r>
              <a:rPr lang="en-GB" dirty="0" smtClean="0"/>
              <a:t> </a:t>
            </a:r>
            <a:r>
              <a:rPr lang="en-GB" dirty="0" err="1" smtClean="0"/>
              <a:t>na</a:t>
            </a:r>
            <a:r>
              <a:rPr lang="en-GB" dirty="0" smtClean="0"/>
              <a:t> </a:t>
            </a:r>
            <a:r>
              <a:rPr lang="en-GB" dirty="0" err="1" smtClean="0"/>
              <a:t>kojima</a:t>
            </a:r>
            <a:r>
              <a:rPr lang="en-GB" dirty="0" smtClean="0"/>
              <a:t> se </a:t>
            </a:r>
            <a:r>
              <a:rPr lang="en-GB" dirty="0" err="1" smtClean="0"/>
              <a:t>hrane</a:t>
            </a:r>
            <a:r>
              <a:rPr lang="en-GB" dirty="0" smtClean="0"/>
              <a:t> </a:t>
            </a:r>
            <a:r>
              <a:rPr lang="en-GB" dirty="0" err="1" smtClean="0"/>
              <a:t>i</a:t>
            </a:r>
            <a:r>
              <a:rPr lang="en-GB" dirty="0" smtClean="0"/>
              <a:t> </a:t>
            </a:r>
            <a:r>
              <a:rPr lang="en-GB" dirty="0" err="1" smtClean="0"/>
              <a:t>odmaraju</a:t>
            </a:r>
            <a:endParaRPr lang="en-GB" dirty="0" smtClean="0"/>
          </a:p>
          <a:p>
            <a:pPr lvl="4"/>
            <a:r>
              <a:rPr lang="en-GB" dirty="0" err="1" smtClean="0"/>
              <a:t>Proglašenje</a:t>
            </a:r>
            <a:r>
              <a:rPr lang="en-GB" dirty="0" smtClean="0"/>
              <a:t> </a:t>
            </a:r>
            <a:r>
              <a:rPr lang="en-GB" dirty="0" err="1" smtClean="0"/>
              <a:t>morskih</a:t>
            </a:r>
            <a:r>
              <a:rPr lang="en-GB" dirty="0" smtClean="0"/>
              <a:t> IBA </a:t>
            </a:r>
            <a:r>
              <a:rPr lang="en-GB" dirty="0" err="1" smtClean="0"/>
              <a:t>i</a:t>
            </a:r>
            <a:r>
              <a:rPr lang="en-GB" dirty="0" smtClean="0"/>
              <a:t> Natura 2000 </a:t>
            </a:r>
            <a:r>
              <a:rPr lang="en-GB" dirty="0" err="1" smtClean="0"/>
              <a:t>područja</a:t>
            </a:r>
            <a:endParaRPr lang="en-GB" dirty="0" smtClean="0"/>
          </a:p>
          <a:p>
            <a:pPr lvl="2"/>
            <a:r>
              <a:rPr lang="en-GB" dirty="0" err="1" smtClean="0"/>
              <a:t>Prilov</a:t>
            </a:r>
            <a:r>
              <a:rPr lang="en-GB" dirty="0" smtClean="0"/>
              <a:t> u </a:t>
            </a:r>
            <a:r>
              <a:rPr lang="en-GB" dirty="0" err="1" smtClean="0"/>
              <a:t>ribolovne</a:t>
            </a:r>
            <a:r>
              <a:rPr lang="en-GB" dirty="0" smtClean="0"/>
              <a:t> </a:t>
            </a:r>
            <a:r>
              <a:rPr lang="en-GB" dirty="0" err="1" smtClean="0"/>
              <a:t>alate</a:t>
            </a:r>
            <a:endParaRPr lang="en-GB" dirty="0" smtClean="0"/>
          </a:p>
          <a:p>
            <a:pPr lvl="3"/>
            <a:r>
              <a:rPr lang="en-GB" dirty="0" smtClean="0"/>
              <a:t>Rad s </a:t>
            </a:r>
            <a:r>
              <a:rPr lang="en-GB" dirty="0" err="1" smtClean="0"/>
              <a:t>ribarima</a:t>
            </a:r>
            <a:r>
              <a:rPr lang="en-GB" dirty="0" smtClean="0"/>
              <a:t> </a:t>
            </a:r>
            <a:r>
              <a:rPr lang="en-GB" dirty="0" err="1" smtClean="0"/>
              <a:t>i</a:t>
            </a:r>
            <a:r>
              <a:rPr lang="en-GB" dirty="0" smtClean="0"/>
              <a:t> </a:t>
            </a:r>
            <a:r>
              <a:rPr lang="en-GB" dirty="0" err="1" smtClean="0"/>
              <a:t>lokalnom</a:t>
            </a:r>
            <a:r>
              <a:rPr lang="en-GB" dirty="0" smtClean="0"/>
              <a:t> </a:t>
            </a:r>
            <a:r>
              <a:rPr lang="en-GB" dirty="0" err="1" smtClean="0"/>
              <a:t>zajednicom</a:t>
            </a:r>
            <a:endParaRPr lang="en-GB" dirty="0"/>
          </a:p>
          <a:p>
            <a:pPr lvl="2"/>
            <a:r>
              <a:rPr lang="en-GB" dirty="0" err="1" smtClean="0"/>
              <a:t>Nedostatak</a:t>
            </a:r>
            <a:r>
              <a:rPr lang="en-GB" dirty="0" smtClean="0"/>
              <a:t> </a:t>
            </a:r>
            <a:r>
              <a:rPr lang="en-GB" dirty="0" err="1" smtClean="0"/>
              <a:t>svijesti</a:t>
            </a:r>
            <a:r>
              <a:rPr lang="en-GB" dirty="0" smtClean="0"/>
              <a:t> o </a:t>
            </a:r>
            <a:r>
              <a:rPr lang="en-GB" dirty="0" err="1" smtClean="0"/>
              <a:t>postojanju</a:t>
            </a:r>
            <a:r>
              <a:rPr lang="en-GB" dirty="0" smtClean="0"/>
              <a:t> </a:t>
            </a:r>
            <a:r>
              <a:rPr lang="en-GB" dirty="0" err="1" smtClean="0"/>
              <a:t>ovih</a:t>
            </a:r>
            <a:r>
              <a:rPr lang="en-GB" dirty="0" smtClean="0"/>
              <a:t> </a:t>
            </a:r>
            <a:r>
              <a:rPr lang="en-GB" dirty="0" err="1" smtClean="0"/>
              <a:t>vrsta</a:t>
            </a:r>
            <a:r>
              <a:rPr lang="en-GB" dirty="0" smtClean="0"/>
              <a:t> </a:t>
            </a:r>
            <a:r>
              <a:rPr lang="en-GB" dirty="0" err="1" smtClean="0"/>
              <a:t>i</a:t>
            </a:r>
            <a:r>
              <a:rPr lang="en-GB" dirty="0" smtClean="0"/>
              <a:t> </a:t>
            </a:r>
            <a:r>
              <a:rPr lang="en-GB" dirty="0" err="1" smtClean="0"/>
              <a:t>njihovim</a:t>
            </a:r>
            <a:r>
              <a:rPr lang="en-GB" dirty="0" smtClean="0"/>
              <a:t> </a:t>
            </a:r>
            <a:r>
              <a:rPr lang="en-GB" dirty="0" err="1" smtClean="0"/>
              <a:t>problemima</a:t>
            </a:r>
            <a:endParaRPr lang="en-GB" dirty="0" smtClean="0"/>
          </a:p>
          <a:p>
            <a:pPr lvl="3"/>
            <a:r>
              <a:rPr lang="en-GB" dirty="0" err="1" smtClean="0"/>
              <a:t>Edukacijske</a:t>
            </a:r>
            <a:r>
              <a:rPr lang="en-GB" dirty="0" smtClean="0"/>
              <a:t> </a:t>
            </a:r>
            <a:r>
              <a:rPr lang="en-GB" dirty="0" err="1" smtClean="0"/>
              <a:t>i</a:t>
            </a:r>
            <a:r>
              <a:rPr lang="en-GB" dirty="0" smtClean="0"/>
              <a:t> </a:t>
            </a:r>
            <a:r>
              <a:rPr lang="en-GB" dirty="0" err="1" smtClean="0"/>
              <a:t>komunikacijske</a:t>
            </a:r>
            <a:r>
              <a:rPr lang="en-GB" dirty="0" smtClean="0"/>
              <a:t> </a:t>
            </a:r>
            <a:r>
              <a:rPr lang="en-GB" dirty="0" err="1" smtClean="0"/>
              <a:t>aktivnosti</a:t>
            </a:r>
            <a:endParaRPr lang="en-GB" dirty="0" smtClean="0"/>
          </a:p>
          <a:p>
            <a:pPr lvl="3"/>
            <a:r>
              <a:rPr lang="en-GB" dirty="0" err="1" smtClean="0"/>
              <a:t>Povećanje</a:t>
            </a:r>
            <a:r>
              <a:rPr lang="en-GB" dirty="0" smtClean="0"/>
              <a:t> </a:t>
            </a:r>
            <a:r>
              <a:rPr lang="en-GB" dirty="0" err="1" smtClean="0"/>
              <a:t>vidljivosti</a:t>
            </a:r>
            <a:r>
              <a:rPr lang="en-GB" dirty="0" smtClean="0"/>
              <a:t> LIFE </a:t>
            </a:r>
            <a:r>
              <a:rPr lang="en-GB" dirty="0" err="1" smtClean="0"/>
              <a:t>programa</a:t>
            </a:r>
            <a:r>
              <a:rPr lang="en-GB" dirty="0" smtClean="0"/>
              <a:t> – </a:t>
            </a:r>
            <a:r>
              <a:rPr lang="en-GB" dirty="0" err="1" smtClean="0"/>
              <a:t>podizanje</a:t>
            </a:r>
            <a:r>
              <a:rPr lang="en-GB" dirty="0" smtClean="0"/>
              <a:t> </a:t>
            </a:r>
            <a:r>
              <a:rPr lang="en-GB" dirty="0" err="1" smtClean="0"/>
              <a:t>svijesti</a:t>
            </a:r>
            <a:r>
              <a:rPr lang="en-GB" dirty="0" smtClean="0"/>
              <a:t> o </a:t>
            </a:r>
            <a:r>
              <a:rPr lang="en-GB" dirty="0" err="1" smtClean="0"/>
              <a:t>ovakvim</a:t>
            </a:r>
            <a:r>
              <a:rPr lang="en-GB" dirty="0" smtClean="0"/>
              <a:t> </a:t>
            </a:r>
            <a:r>
              <a:rPr lang="en-GB" dirty="0" err="1" smtClean="0"/>
              <a:t>projektima</a:t>
            </a:r>
            <a:r>
              <a:rPr lang="en-GB" dirty="0" smtClean="0"/>
              <a:t> </a:t>
            </a:r>
            <a:r>
              <a:rPr lang="en-GB" dirty="0" err="1" smtClean="0"/>
              <a:t>i</a:t>
            </a:r>
            <a:r>
              <a:rPr lang="en-GB" dirty="0" smtClean="0"/>
              <a:t> </a:t>
            </a:r>
            <a:r>
              <a:rPr lang="en-GB" dirty="0" err="1" smtClean="0"/>
              <a:t>doprinosima</a:t>
            </a:r>
            <a:r>
              <a:rPr lang="en-GB" dirty="0" smtClean="0"/>
              <a:t> </a:t>
            </a:r>
            <a:r>
              <a:rPr lang="en-GB" dirty="0" err="1" smtClean="0"/>
              <a:t>koje</a:t>
            </a:r>
            <a:r>
              <a:rPr lang="en-GB" dirty="0" smtClean="0"/>
              <a:t> </a:t>
            </a:r>
            <a:r>
              <a:rPr lang="en-GB" dirty="0" err="1" smtClean="0"/>
              <a:t>daju</a:t>
            </a:r>
            <a:r>
              <a:rPr lang="en-GB" dirty="0" smtClean="0"/>
              <a:t> </a:t>
            </a:r>
            <a:r>
              <a:rPr lang="en-GB" dirty="0" err="1" smtClean="0"/>
              <a:t>očuvanju</a:t>
            </a:r>
            <a:r>
              <a:rPr lang="en-GB" dirty="0" smtClean="0"/>
              <a:t> </a:t>
            </a:r>
            <a:r>
              <a:rPr lang="en-GB" dirty="0" err="1" smtClean="0"/>
              <a:t>vrsta</a:t>
            </a:r>
            <a:r>
              <a:rPr lang="en-GB" dirty="0" smtClean="0"/>
              <a:t> </a:t>
            </a:r>
            <a:r>
              <a:rPr lang="en-GB" dirty="0" err="1" smtClean="0"/>
              <a:t>i</a:t>
            </a:r>
            <a:r>
              <a:rPr lang="en-GB" dirty="0" smtClean="0"/>
              <a:t> </a:t>
            </a:r>
            <a:r>
              <a:rPr lang="en-GB" dirty="0" err="1" smtClean="0"/>
              <a:t>staništa</a:t>
            </a: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658" y="-272915"/>
            <a:ext cx="2894817" cy="2894817"/>
          </a:xfrm>
          <a:prstGeom prst="rect">
            <a:avLst/>
          </a:prstGeom>
        </p:spPr>
      </p:pic>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8" y="4102797"/>
            <a:ext cx="2581093" cy="1429436"/>
          </a:xfrm>
          <a:prstGeom prst="rect">
            <a:avLst/>
          </a:prstGeom>
        </p:spPr>
      </p:pic>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7" y="2170858"/>
            <a:ext cx="2581093" cy="1706462"/>
          </a:xfrm>
          <a:prstGeom prst="rect">
            <a:avLst/>
          </a:prstGeom>
        </p:spPr>
      </p:pic>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77" y="216759"/>
            <a:ext cx="2581093" cy="1728622"/>
          </a:xfrm>
          <a:prstGeom prst="rect">
            <a:avLst/>
          </a:prstGeom>
        </p:spPr>
      </p:pic>
    </p:spTree>
    <p:extLst>
      <p:ext uri="{BB962C8B-B14F-4D97-AF65-F5344CB8AC3E}">
        <p14:creationId xmlns:p14="http://schemas.microsoft.com/office/powerpoint/2010/main" val="353227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82421" y="271820"/>
            <a:ext cx="3052665" cy="558606"/>
          </a:xfrm>
        </p:spPr>
        <p:txBody>
          <a:bodyPr>
            <a:normAutofit/>
          </a:bodyPr>
          <a:lstStyle/>
          <a:p>
            <a:r>
              <a:rPr lang="en-GB" sz="2800" dirty="0" err="1" smtClean="0">
                <a:latin typeface="+mn-lt"/>
              </a:rPr>
              <a:t>Dinara</a:t>
            </a:r>
            <a:r>
              <a:rPr lang="en-GB" sz="2800" dirty="0" smtClean="0">
                <a:latin typeface="+mn-lt"/>
              </a:rPr>
              <a:t> back to LIFE</a:t>
            </a:r>
            <a:endParaRPr lang="en-GB" sz="2800" dirty="0">
              <a:latin typeface="+mn-lt"/>
            </a:endParaRPr>
          </a:p>
        </p:txBody>
      </p:sp>
    </p:spTree>
    <p:extLst>
      <p:ext uri="{BB962C8B-B14F-4D97-AF65-F5344CB8AC3E}">
        <p14:creationId xmlns:p14="http://schemas.microsoft.com/office/powerpoint/2010/main" val="246757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BEBD0F909D9A439333ACB67295CF91" ma:contentTypeVersion="13" ma:contentTypeDescription="Create a new document." ma:contentTypeScope="" ma:versionID="afcf67052fda16efeda304a1122f49b8">
  <xsd:schema xmlns:xsd="http://www.w3.org/2001/XMLSchema" xmlns:xs="http://www.w3.org/2001/XMLSchema" xmlns:p="http://schemas.microsoft.com/office/2006/metadata/properties" xmlns:ns2="7b8df15f-7fbd-4a6f-86da-4c644315da6b" xmlns:ns3="7bcd58c4-1237-44a3-a98f-cb8fb1461117" targetNamespace="http://schemas.microsoft.com/office/2006/metadata/properties" ma:root="true" ma:fieldsID="886d889a2faeb6ceb5226db695c68697" ns2:_="" ns3:_="">
    <xsd:import namespace="7b8df15f-7fbd-4a6f-86da-4c644315da6b"/>
    <xsd:import namespace="7bcd58c4-1237-44a3-a98f-cb8fb14611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df15f-7fbd-4a6f-86da-4c644315da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d58c4-1237-44a3-a98f-cb8fb14611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4ab9b3-b945-462e-80cd-082e2ff05ad9}" ma:internalName="TaxCatchAll" ma:showField="CatchAllData" ma:web="7bcd58c4-1237-44a3-a98f-cb8fb14611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0281AC-9EEC-4857-92AE-AC6F6FD57FEE}">
  <ds:schemaRefs>
    <ds:schemaRef ds:uri="http://schemas.microsoft.com/sharepoint/v3/contenttype/forms"/>
  </ds:schemaRefs>
</ds:datastoreItem>
</file>

<file path=customXml/itemProps2.xml><?xml version="1.0" encoding="utf-8"?>
<ds:datastoreItem xmlns:ds="http://schemas.openxmlformats.org/officeDocument/2006/customXml" ds:itemID="{D9196B7D-7402-4EC5-89B4-6695806E8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8df15f-7fbd-4a6f-86da-4c644315da6b"/>
    <ds:schemaRef ds:uri="7bcd58c4-1237-44a3-a98f-cb8fb1461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796</TotalTime>
  <Words>1216</Words>
  <Application>Microsoft Office PowerPoint</Application>
  <PresentationFormat>Widescreen</PresentationFormat>
  <Paragraphs>142</Paragraphs>
  <Slides>19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Wingdings</vt:lpstr>
      <vt:lpstr>Office Theme</vt:lpstr>
      <vt:lpstr>Radni list</vt:lpstr>
      <vt:lpstr>Radionica pisanja                     projekata</vt:lpstr>
      <vt:lpstr>Logika pripreme projektnog prijedloga</vt:lpstr>
      <vt:lpstr>Struktura obrasca (B) i postupak odabira </vt:lpstr>
      <vt:lpstr>Struktura obrasca (B) i postupak odabira</vt:lpstr>
      <vt:lpstr>Bonus bodovi</vt:lpstr>
      <vt:lpstr>Logika pripreme projektnog prijedloga</vt:lpstr>
      <vt:lpstr>Logika pripreme projektnog prijedloga</vt:lpstr>
      <vt:lpstr>PowerPoint Presentation</vt:lpstr>
      <vt:lpstr>Dinara back to LIFE</vt:lpstr>
      <vt:lpstr>PowerPoint Presentation</vt:lpstr>
      <vt:lpstr>Mosaic of LIFE</vt:lpstr>
      <vt:lpstr>Proračun </vt:lpstr>
      <vt:lpstr>Budžetiranje za aktivnosti</vt:lpstr>
      <vt:lpstr>PowerPoint Presentation</vt:lpstr>
      <vt:lpstr>PowerPoint Presentation</vt:lpstr>
      <vt:lpstr>PowerPoint Presentation</vt:lpstr>
      <vt:lpstr>Uključivanje volontera</vt:lpstr>
      <vt:lpstr>PowerPoint Presentation</vt:lpstr>
      <vt:lpstr>Završni savjeti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Inja Kajgana</dc:creator>
  <cp:lastModifiedBy>Tomislav Hudina</cp:lastModifiedBy>
  <cp:revision>56</cp:revision>
  <dcterms:created xsi:type="dcterms:W3CDTF">2022-04-29T08:18:17Z</dcterms:created>
  <dcterms:modified xsi:type="dcterms:W3CDTF">2024-09-26T16:45:41Z</dcterms:modified>
</cp:coreProperties>
</file>