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423" r:id="rId5"/>
    <p:sldId id="424" r:id="rId6"/>
    <p:sldId id="327" r:id="rId7"/>
    <p:sldId id="396" r:id="rId8"/>
    <p:sldId id="464" r:id="rId9"/>
    <p:sldId id="414" r:id="rId10"/>
    <p:sldId id="820" r:id="rId11"/>
    <p:sldId id="826" r:id="rId12"/>
    <p:sldId id="821" r:id="rId13"/>
    <p:sldId id="822" r:id="rId14"/>
    <p:sldId id="823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2D059-3B3B-42AC-89EA-BC49AE783510}" v="51" dt="2024-09-26T13:26:52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909" autoAdjust="0"/>
  </p:normalViewPr>
  <p:slideViewPr>
    <p:cSldViewPr snapToGrid="0">
      <p:cViewPr varScale="1">
        <p:scale>
          <a:sx n="68" d="100"/>
          <a:sy n="68" d="100"/>
        </p:scale>
        <p:origin x="21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ko Bizjak" userId="5d671f2d-59b2-41e1-9834-29a964c912a4" providerId="ADAL" clId="{EC72D059-3B3B-42AC-89EA-BC49AE783510}"/>
    <pc:docChg chg="undo custSel addSld delSld modSld modMainMaster">
      <pc:chgData name="Darko Bizjak" userId="5d671f2d-59b2-41e1-9834-29a964c912a4" providerId="ADAL" clId="{EC72D059-3B3B-42AC-89EA-BC49AE783510}" dt="2024-09-27T07:54:24.408" v="150" actId="478"/>
      <pc:docMkLst>
        <pc:docMk/>
      </pc:docMkLst>
      <pc:sldChg chg="modSp mod modShow modNotesTx">
        <pc:chgData name="Darko Bizjak" userId="5d671f2d-59b2-41e1-9834-29a964c912a4" providerId="ADAL" clId="{EC72D059-3B3B-42AC-89EA-BC49AE783510}" dt="2024-09-26T13:28:26.835" v="73" actId="20577"/>
        <pc:sldMkLst>
          <pc:docMk/>
          <pc:sldMk cId="0" sldId="327"/>
        </pc:sldMkLst>
        <pc:spChg chg="mod">
          <ac:chgData name="Darko Bizjak" userId="5d671f2d-59b2-41e1-9834-29a964c912a4" providerId="ADAL" clId="{EC72D059-3B3B-42AC-89EA-BC49AE783510}" dt="2024-09-26T13:24:40.186" v="32" actId="1076"/>
          <ac:spMkLst>
            <pc:docMk/>
            <pc:sldMk cId="0" sldId="327"/>
            <ac:spMk id="2" creationId="{00000000-0000-0000-0000-000000000000}"/>
          </ac:spMkLst>
        </pc:spChg>
        <pc:graphicFrameChg chg="mod modGraphic">
          <ac:chgData name="Darko Bizjak" userId="5d671f2d-59b2-41e1-9834-29a964c912a4" providerId="ADAL" clId="{EC72D059-3B3B-42AC-89EA-BC49AE783510}" dt="2024-09-26T13:27:33.674" v="69" actId="14100"/>
          <ac:graphicFrameMkLst>
            <pc:docMk/>
            <pc:sldMk cId="0" sldId="327"/>
            <ac:graphicFrameMk id="4" creationId="{5B5FA7B8-10F2-9E3D-3417-98382DD74EE2}"/>
          </ac:graphicFrameMkLst>
        </pc:graphicFrameChg>
      </pc:sldChg>
      <pc:sldChg chg="modNotesTx">
        <pc:chgData name="Darko Bizjak" userId="5d671f2d-59b2-41e1-9834-29a964c912a4" providerId="ADAL" clId="{EC72D059-3B3B-42AC-89EA-BC49AE783510}" dt="2024-09-26T13:35:28.034" v="138" actId="113"/>
        <pc:sldMkLst>
          <pc:docMk/>
          <pc:sldMk cId="83697046" sldId="396"/>
        </pc:sldMkLst>
      </pc:sldChg>
      <pc:sldChg chg="modSp mod">
        <pc:chgData name="Darko Bizjak" userId="5d671f2d-59b2-41e1-9834-29a964c912a4" providerId="ADAL" clId="{EC72D059-3B3B-42AC-89EA-BC49AE783510}" dt="2024-09-26T12:29:16.959" v="0" actId="14100"/>
        <pc:sldMkLst>
          <pc:docMk/>
          <pc:sldMk cId="2981652960" sldId="423"/>
        </pc:sldMkLst>
        <pc:picChg chg="mod">
          <ac:chgData name="Darko Bizjak" userId="5d671f2d-59b2-41e1-9834-29a964c912a4" providerId="ADAL" clId="{EC72D059-3B3B-42AC-89EA-BC49AE783510}" dt="2024-09-26T12:29:16.959" v="0" actId="14100"/>
          <ac:picMkLst>
            <pc:docMk/>
            <pc:sldMk cId="2981652960" sldId="423"/>
            <ac:picMk id="7" creationId="{DA686F33-9C30-8958-3BFB-4C3A93BE6D9E}"/>
          </ac:picMkLst>
        </pc:picChg>
      </pc:sldChg>
      <pc:sldChg chg="delSp modSp mod">
        <pc:chgData name="Darko Bizjak" userId="5d671f2d-59b2-41e1-9834-29a964c912a4" providerId="ADAL" clId="{EC72D059-3B3B-42AC-89EA-BC49AE783510}" dt="2024-09-27T06:56:05.885" v="149" actId="27636"/>
        <pc:sldMkLst>
          <pc:docMk/>
          <pc:sldMk cId="327363655" sldId="424"/>
        </pc:sldMkLst>
        <pc:spChg chg="del mod">
          <ac:chgData name="Darko Bizjak" userId="5d671f2d-59b2-41e1-9834-29a964c912a4" providerId="ADAL" clId="{EC72D059-3B3B-42AC-89EA-BC49AE783510}" dt="2024-09-26T13:21:43.044" v="10" actId="478"/>
          <ac:spMkLst>
            <pc:docMk/>
            <pc:sldMk cId="327363655" sldId="424"/>
            <ac:spMk id="6" creationId="{663A598A-7DAD-373B-25F3-A341DF4154AF}"/>
          </ac:spMkLst>
        </pc:spChg>
        <pc:spChg chg="mod">
          <ac:chgData name="Darko Bizjak" userId="5d671f2d-59b2-41e1-9834-29a964c912a4" providerId="ADAL" clId="{EC72D059-3B3B-42AC-89EA-BC49AE783510}" dt="2024-09-27T06:56:05.885" v="149" actId="27636"/>
          <ac:spMkLst>
            <pc:docMk/>
            <pc:sldMk cId="327363655" sldId="424"/>
            <ac:spMk id="8" creationId="{F4410F80-8DE1-3A09-A957-3CC9DF046383}"/>
          </ac:spMkLst>
        </pc:spChg>
      </pc:sldChg>
      <pc:sldChg chg="delSp mod">
        <pc:chgData name="Darko Bizjak" userId="5d671f2d-59b2-41e1-9834-29a964c912a4" providerId="ADAL" clId="{EC72D059-3B3B-42AC-89EA-BC49AE783510}" dt="2024-09-26T13:39:10.855" v="139" actId="478"/>
        <pc:sldMkLst>
          <pc:docMk/>
          <pc:sldMk cId="717545509" sldId="820"/>
        </pc:sldMkLst>
        <pc:picChg chg="del">
          <ac:chgData name="Darko Bizjak" userId="5d671f2d-59b2-41e1-9834-29a964c912a4" providerId="ADAL" clId="{EC72D059-3B3B-42AC-89EA-BC49AE783510}" dt="2024-09-26T13:39:10.855" v="139" actId="478"/>
          <ac:picMkLst>
            <pc:docMk/>
            <pc:sldMk cId="717545509" sldId="820"/>
            <ac:picMk id="5" creationId="{DB50A716-D788-61E0-9C0F-920597FE82C5}"/>
          </ac:picMkLst>
        </pc:picChg>
      </pc:sldChg>
      <pc:sldChg chg="delSp modSp mod">
        <pc:chgData name="Darko Bizjak" userId="5d671f2d-59b2-41e1-9834-29a964c912a4" providerId="ADAL" clId="{EC72D059-3B3B-42AC-89EA-BC49AE783510}" dt="2024-09-27T07:54:24.408" v="150" actId="478"/>
        <pc:sldMkLst>
          <pc:docMk/>
          <pc:sldMk cId="172126765" sldId="826"/>
        </pc:sldMkLst>
        <pc:spChg chg="mod">
          <ac:chgData name="Darko Bizjak" userId="5d671f2d-59b2-41e1-9834-29a964c912a4" providerId="ADAL" clId="{EC72D059-3B3B-42AC-89EA-BC49AE783510}" dt="2024-09-26T13:39:48.294" v="144" actId="13926"/>
          <ac:spMkLst>
            <pc:docMk/>
            <pc:sldMk cId="172126765" sldId="826"/>
            <ac:spMk id="2" creationId="{C500427F-D8DD-24D8-53CF-A9671CD1EA84}"/>
          </ac:spMkLst>
        </pc:spChg>
        <pc:picChg chg="del">
          <ac:chgData name="Darko Bizjak" userId="5d671f2d-59b2-41e1-9834-29a964c912a4" providerId="ADAL" clId="{EC72D059-3B3B-42AC-89EA-BC49AE783510}" dt="2024-09-27T07:54:24.408" v="150" actId="478"/>
          <ac:picMkLst>
            <pc:docMk/>
            <pc:sldMk cId="172126765" sldId="826"/>
            <ac:picMk id="5" creationId="{DB50A716-D788-61E0-9C0F-920597FE82C5}"/>
          </ac:picMkLst>
        </pc:picChg>
      </pc:sldChg>
      <pc:sldChg chg="addSp delSp modSp del mod">
        <pc:chgData name="Darko Bizjak" userId="5d671f2d-59b2-41e1-9834-29a964c912a4" providerId="ADAL" clId="{EC72D059-3B3B-42AC-89EA-BC49AE783510}" dt="2024-09-26T13:27:04.532" v="67" actId="47"/>
        <pc:sldMkLst>
          <pc:docMk/>
          <pc:sldMk cId="2292697800" sldId="827"/>
        </pc:sldMkLst>
        <pc:spChg chg="add mod">
          <ac:chgData name="Darko Bizjak" userId="5d671f2d-59b2-41e1-9834-29a964c912a4" providerId="ADAL" clId="{EC72D059-3B3B-42AC-89EA-BC49AE783510}" dt="2024-09-26T13:23:08.329" v="17"/>
          <ac:spMkLst>
            <pc:docMk/>
            <pc:sldMk cId="2292697800" sldId="827"/>
            <ac:spMk id="4" creationId="{95764D14-B01B-459D-8CA7-E314C56B8C9B}"/>
          </ac:spMkLst>
        </pc:spChg>
        <pc:spChg chg="add mod">
          <ac:chgData name="Darko Bizjak" userId="5d671f2d-59b2-41e1-9834-29a964c912a4" providerId="ADAL" clId="{EC72D059-3B3B-42AC-89EA-BC49AE783510}" dt="2024-09-26T13:23:08.329" v="17"/>
          <ac:spMkLst>
            <pc:docMk/>
            <pc:sldMk cId="2292697800" sldId="827"/>
            <ac:spMk id="5" creationId="{499A22A5-4A77-E23C-3220-AB923EB53D91}"/>
          </ac:spMkLst>
        </pc:spChg>
        <pc:spChg chg="add mod">
          <ac:chgData name="Darko Bizjak" userId="5d671f2d-59b2-41e1-9834-29a964c912a4" providerId="ADAL" clId="{EC72D059-3B3B-42AC-89EA-BC49AE783510}" dt="2024-09-26T13:23:16.210" v="18"/>
          <ac:spMkLst>
            <pc:docMk/>
            <pc:sldMk cId="2292697800" sldId="827"/>
            <ac:spMk id="7" creationId="{08BF8C8D-8D44-DABC-7399-6FAA2A534B86}"/>
          </ac:spMkLst>
        </pc:spChg>
        <pc:spChg chg="add mod">
          <ac:chgData name="Darko Bizjak" userId="5d671f2d-59b2-41e1-9834-29a964c912a4" providerId="ADAL" clId="{EC72D059-3B3B-42AC-89EA-BC49AE783510}" dt="2024-09-26T13:23:16.210" v="18"/>
          <ac:spMkLst>
            <pc:docMk/>
            <pc:sldMk cId="2292697800" sldId="827"/>
            <ac:spMk id="8" creationId="{4AEDA6D1-2C2C-C188-DA00-88C484BEE618}"/>
          </ac:spMkLst>
        </pc:spChg>
        <pc:spChg chg="add mod topLvl">
          <ac:chgData name="Darko Bizjak" userId="5d671f2d-59b2-41e1-9834-29a964c912a4" providerId="ADAL" clId="{EC72D059-3B3B-42AC-89EA-BC49AE783510}" dt="2024-09-26T13:23:37.854" v="21" actId="478"/>
          <ac:spMkLst>
            <pc:docMk/>
            <pc:sldMk cId="2292697800" sldId="827"/>
            <ac:spMk id="11" creationId="{6907133E-9229-6927-8A82-AFFB405EC401}"/>
          </ac:spMkLst>
        </pc:spChg>
        <pc:spChg chg="add del mod topLvl">
          <ac:chgData name="Darko Bizjak" userId="5d671f2d-59b2-41e1-9834-29a964c912a4" providerId="ADAL" clId="{EC72D059-3B3B-42AC-89EA-BC49AE783510}" dt="2024-09-26T13:23:37.854" v="21" actId="478"/>
          <ac:spMkLst>
            <pc:docMk/>
            <pc:sldMk cId="2292697800" sldId="827"/>
            <ac:spMk id="12" creationId="{723D613A-50AF-0649-A27A-9317E1BA70D3}"/>
          </ac:spMkLst>
        </pc:spChg>
        <pc:grpChg chg="add mod">
          <ac:chgData name="Darko Bizjak" userId="5d671f2d-59b2-41e1-9834-29a964c912a4" providerId="ADAL" clId="{EC72D059-3B3B-42AC-89EA-BC49AE783510}" dt="2024-09-26T13:23:08.329" v="17"/>
          <ac:grpSpMkLst>
            <pc:docMk/>
            <pc:sldMk cId="2292697800" sldId="827"/>
            <ac:grpSpMk id="3" creationId="{376F9389-BD54-F08D-ABD6-BFD0F3DF7582}"/>
          </ac:grpSpMkLst>
        </pc:grpChg>
        <pc:grpChg chg="add mod">
          <ac:chgData name="Darko Bizjak" userId="5d671f2d-59b2-41e1-9834-29a964c912a4" providerId="ADAL" clId="{EC72D059-3B3B-42AC-89EA-BC49AE783510}" dt="2024-09-26T13:23:16.210" v="18"/>
          <ac:grpSpMkLst>
            <pc:docMk/>
            <pc:sldMk cId="2292697800" sldId="827"/>
            <ac:grpSpMk id="6" creationId="{1294D62C-E102-A6AC-B988-7B784F58D956}"/>
          </ac:grpSpMkLst>
        </pc:grpChg>
        <pc:grpChg chg="add del mod">
          <ac:chgData name="Darko Bizjak" userId="5d671f2d-59b2-41e1-9834-29a964c912a4" providerId="ADAL" clId="{EC72D059-3B3B-42AC-89EA-BC49AE783510}" dt="2024-09-26T13:23:37.854" v="21" actId="478"/>
          <ac:grpSpMkLst>
            <pc:docMk/>
            <pc:sldMk cId="2292697800" sldId="827"/>
            <ac:grpSpMk id="9" creationId="{AAEB8BAE-FED9-4B60-55EA-E256D235713A}"/>
          </ac:grpSpMkLst>
        </pc:grpChg>
        <pc:picChg chg="mod">
          <ac:chgData name="Darko Bizjak" userId="5d671f2d-59b2-41e1-9834-29a964c912a4" providerId="ADAL" clId="{EC72D059-3B3B-42AC-89EA-BC49AE783510}" dt="2024-09-26T13:21:55.956" v="15" actId="14100"/>
          <ac:picMkLst>
            <pc:docMk/>
            <pc:sldMk cId="2292697800" sldId="827"/>
            <ac:picMk id="10" creationId="{00E1ABF6-829A-105F-FEC9-9FD1F8B05537}"/>
          </ac:picMkLst>
        </pc:picChg>
      </pc:sldChg>
      <pc:sldChg chg="modSp add del mod">
        <pc:chgData name="Darko Bizjak" userId="5d671f2d-59b2-41e1-9834-29a964c912a4" providerId="ADAL" clId="{EC72D059-3B3B-42AC-89EA-BC49AE783510}" dt="2024-09-26T13:27:02.295" v="66" actId="47"/>
        <pc:sldMkLst>
          <pc:docMk/>
          <pc:sldMk cId="0" sldId="828"/>
        </pc:sldMkLst>
        <pc:spChg chg="mod">
          <ac:chgData name="Darko Bizjak" userId="5d671f2d-59b2-41e1-9834-29a964c912a4" providerId="ADAL" clId="{EC72D059-3B3B-42AC-89EA-BC49AE783510}" dt="2024-09-26T13:23:46.466" v="23" actId="1076"/>
          <ac:spMkLst>
            <pc:docMk/>
            <pc:sldMk cId="0" sldId="828"/>
            <ac:spMk id="2" creationId="{00000000-0000-0000-0000-000000000000}"/>
          </ac:spMkLst>
        </pc:spChg>
        <pc:graphicFrameChg chg="mod">
          <ac:chgData name="Darko Bizjak" userId="5d671f2d-59b2-41e1-9834-29a964c912a4" providerId="ADAL" clId="{EC72D059-3B3B-42AC-89EA-BC49AE783510}" dt="2024-09-26T13:24:21.050" v="28" actId="12100"/>
          <ac:graphicFrameMkLst>
            <pc:docMk/>
            <pc:sldMk cId="0" sldId="828"/>
            <ac:graphicFrameMk id="4" creationId="{5B5FA7B8-10F2-9E3D-3417-98382DD74EE2}"/>
          </ac:graphicFrameMkLst>
        </pc:graphicFrameChg>
      </pc:sldChg>
      <pc:sldMasterChg chg="modSldLayout">
        <pc:chgData name="Darko Bizjak" userId="5d671f2d-59b2-41e1-9834-29a964c912a4" providerId="ADAL" clId="{EC72D059-3B3B-42AC-89EA-BC49AE783510}" dt="2024-09-26T13:39:33.399" v="143" actId="478"/>
        <pc:sldMasterMkLst>
          <pc:docMk/>
          <pc:sldMasterMk cId="1368799348" sldId="2147483648"/>
        </pc:sldMasterMkLst>
        <pc:sldLayoutChg chg="delSp mod">
          <pc:chgData name="Darko Bizjak" userId="5d671f2d-59b2-41e1-9834-29a964c912a4" providerId="ADAL" clId="{EC72D059-3B3B-42AC-89EA-BC49AE783510}" dt="2024-09-26T13:39:33.399" v="143" actId="478"/>
          <pc:sldLayoutMkLst>
            <pc:docMk/>
            <pc:sldMasterMk cId="1368799348" sldId="2147483648"/>
            <pc:sldLayoutMk cId="171169956" sldId="2147483660"/>
          </pc:sldLayoutMkLst>
          <pc:spChg chg="del">
            <ac:chgData name="Darko Bizjak" userId="5d671f2d-59b2-41e1-9834-29a964c912a4" providerId="ADAL" clId="{EC72D059-3B3B-42AC-89EA-BC49AE783510}" dt="2024-09-26T13:39:33.399" v="143" actId="478"/>
            <ac:spMkLst>
              <pc:docMk/>
              <pc:sldMasterMk cId="1368799348" sldId="2147483648"/>
              <pc:sldLayoutMk cId="171169956" sldId="2147483660"/>
              <ac:spMk id="14" creationId="{00000000-0000-0000-0000-000000000000}"/>
            </ac:spMkLst>
          </pc:spChg>
          <pc:picChg chg="del">
            <ac:chgData name="Darko Bizjak" userId="5d671f2d-59b2-41e1-9834-29a964c912a4" providerId="ADAL" clId="{EC72D059-3B3B-42AC-89EA-BC49AE783510}" dt="2024-09-26T13:39:29.558" v="140" actId="478"/>
            <ac:picMkLst>
              <pc:docMk/>
              <pc:sldMasterMk cId="1368799348" sldId="2147483648"/>
              <pc:sldLayoutMk cId="171169956" sldId="2147483660"/>
              <ac:picMk id="6" creationId="{00000000-0000-0000-0000-000000000000}"/>
            </ac:picMkLst>
          </pc:picChg>
          <pc:picChg chg="del">
            <ac:chgData name="Darko Bizjak" userId="5d671f2d-59b2-41e1-9834-29a964c912a4" providerId="ADAL" clId="{EC72D059-3B3B-42AC-89EA-BC49AE783510}" dt="2024-09-26T13:39:30.761" v="141" actId="478"/>
            <ac:picMkLst>
              <pc:docMk/>
              <pc:sldMasterMk cId="1368799348" sldId="2147483648"/>
              <pc:sldLayoutMk cId="171169956" sldId="2147483660"/>
              <ac:picMk id="7" creationId="{00000000-0000-0000-0000-000000000000}"/>
            </ac:picMkLst>
          </pc:picChg>
          <pc:picChg chg="del">
            <ac:chgData name="Darko Bizjak" userId="5d671f2d-59b2-41e1-9834-29a964c912a4" providerId="ADAL" clId="{EC72D059-3B3B-42AC-89EA-BC49AE783510}" dt="2024-09-26T13:39:31.563" v="142" actId="478"/>
            <ac:picMkLst>
              <pc:docMk/>
              <pc:sldMasterMk cId="1368799348" sldId="2147483648"/>
              <pc:sldLayoutMk cId="171169956" sldId="2147483660"/>
              <ac:picMk id="8" creationId="{00000000-0000-0000-0000-000000000000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EF194-27AB-4314-A4D7-4E66859839D7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2DCBA8-0DA7-4CAE-BF18-23232E618407}">
      <dgm:prSet/>
      <dgm:spPr/>
      <dgm:t>
        <a:bodyPr/>
        <a:lstStyle/>
        <a:p>
          <a:r>
            <a:rPr lang="hr-HR" b="1" dirty="0"/>
            <a:t>Relevantnost </a:t>
          </a:r>
          <a:r>
            <a:rPr lang="en-GB" b="1" dirty="0"/>
            <a:t>   </a:t>
          </a:r>
          <a:r>
            <a:rPr lang="hr-HR" b="1" dirty="0"/>
            <a:t>(0-20 )</a:t>
          </a:r>
          <a:endParaRPr lang="en-US" dirty="0"/>
        </a:p>
      </dgm:t>
    </dgm:pt>
    <dgm:pt modelId="{BCF7392B-5EB6-408A-978D-33F0ADE38471}" type="parTrans" cxnId="{FC8A5766-9635-4321-863B-20BBCD4613FB}">
      <dgm:prSet/>
      <dgm:spPr/>
      <dgm:t>
        <a:bodyPr/>
        <a:lstStyle/>
        <a:p>
          <a:endParaRPr lang="en-US"/>
        </a:p>
      </dgm:t>
    </dgm:pt>
    <dgm:pt modelId="{24C87602-708A-4230-8270-5F991D1E6BE7}" type="sibTrans" cxnId="{FC8A5766-9635-4321-863B-20BBCD4613FB}">
      <dgm:prSet/>
      <dgm:spPr/>
      <dgm:t>
        <a:bodyPr/>
        <a:lstStyle/>
        <a:p>
          <a:endParaRPr lang="en-US"/>
        </a:p>
      </dgm:t>
    </dgm:pt>
    <dgm:pt modelId="{8D7EA477-A066-4F64-8310-B0E97B40885E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800" dirty="0"/>
            <a:t>D</a:t>
          </a:r>
          <a:r>
            <a:rPr lang="hr-HR" sz="1800" dirty="0"/>
            <a:t>oprinos jednom ili više </a:t>
          </a:r>
          <a:r>
            <a:rPr lang="hr-HR" sz="1800" b="1" dirty="0"/>
            <a:t>posebnih ciljeva programa LIFE i potprograma</a:t>
          </a:r>
          <a:endParaRPr lang="en-US" sz="1800" b="1" dirty="0"/>
        </a:p>
      </dgm:t>
    </dgm:pt>
    <dgm:pt modelId="{588C1C51-2B35-4896-AF06-E2A28097C43D}" type="parTrans" cxnId="{F1E8C91A-F65B-4FC6-B71D-C6AB68A1AD8E}">
      <dgm:prSet/>
      <dgm:spPr/>
      <dgm:t>
        <a:bodyPr/>
        <a:lstStyle/>
        <a:p>
          <a:endParaRPr lang="en-US"/>
        </a:p>
      </dgm:t>
    </dgm:pt>
    <dgm:pt modelId="{FFB2B308-71BB-46D9-91BA-4AE609551942}" type="sibTrans" cxnId="{F1E8C91A-F65B-4FC6-B71D-C6AB68A1AD8E}">
      <dgm:prSet/>
      <dgm:spPr/>
      <dgm:t>
        <a:bodyPr/>
        <a:lstStyle/>
        <a:p>
          <a:endParaRPr lang="en-US"/>
        </a:p>
      </dgm:t>
    </dgm:pt>
    <dgm:pt modelId="{FB862AEE-FB03-4CE7-98B1-42E829A52D6F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r-HR" sz="1800" dirty="0"/>
            <a:t>Usklađenost prijedloga s </a:t>
          </a:r>
          <a:r>
            <a:rPr lang="hr-HR" sz="1800" b="1" dirty="0"/>
            <a:t>opisom iz poziva i prioritetima</a:t>
          </a:r>
          <a:endParaRPr lang="en-US" sz="1800" b="1" dirty="0"/>
        </a:p>
      </dgm:t>
    </dgm:pt>
    <dgm:pt modelId="{08507FC9-3F0F-4A3E-9D1C-E84D237051D7}" type="parTrans" cxnId="{8804B7F1-D196-428B-A401-B20E9D9DB44C}">
      <dgm:prSet/>
      <dgm:spPr/>
      <dgm:t>
        <a:bodyPr/>
        <a:lstStyle/>
        <a:p>
          <a:endParaRPr lang="en-US"/>
        </a:p>
      </dgm:t>
    </dgm:pt>
    <dgm:pt modelId="{DDA1769D-419F-4B8F-9630-82ADA3DE1220}" type="sibTrans" cxnId="{8804B7F1-D196-428B-A401-B20E9D9DB44C}">
      <dgm:prSet/>
      <dgm:spPr/>
      <dgm:t>
        <a:bodyPr/>
        <a:lstStyle/>
        <a:p>
          <a:endParaRPr lang="en-US"/>
        </a:p>
      </dgm:t>
    </dgm:pt>
    <dgm:pt modelId="{3D099AE1-6F4E-43B6-BDB0-85DA6089DBD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r-HR" sz="1800" dirty="0"/>
            <a:t>Intervencijska logika projekta</a:t>
          </a:r>
          <a:endParaRPr lang="en-US" sz="1800" b="1" dirty="0"/>
        </a:p>
      </dgm:t>
    </dgm:pt>
    <dgm:pt modelId="{A1BB82F0-650D-4042-94A2-9F9CD9C6F903}" type="parTrans" cxnId="{F09A66D9-204D-4008-BD7E-578690E1039F}">
      <dgm:prSet/>
      <dgm:spPr/>
      <dgm:t>
        <a:bodyPr/>
        <a:lstStyle/>
        <a:p>
          <a:endParaRPr lang="en-US"/>
        </a:p>
      </dgm:t>
    </dgm:pt>
    <dgm:pt modelId="{9F1CA48E-15B6-4C8A-8B32-521FFEC071E0}" type="sibTrans" cxnId="{F09A66D9-204D-4008-BD7E-578690E1039F}">
      <dgm:prSet/>
      <dgm:spPr/>
      <dgm:t>
        <a:bodyPr/>
        <a:lstStyle/>
        <a:p>
          <a:endParaRPr lang="en-US"/>
        </a:p>
      </dgm:t>
    </dgm:pt>
    <dgm:pt modelId="{216167B3-F7EF-4AFD-9170-173B1F2B0E8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hr-HR" sz="1800" b="1" dirty="0"/>
            <a:t>Dodatne koristi </a:t>
          </a:r>
          <a:r>
            <a:rPr lang="hr-HR" sz="1800" dirty="0"/>
            <a:t>i </a:t>
          </a:r>
          <a:r>
            <a:rPr lang="hr-HR" sz="1800" b="1" dirty="0"/>
            <a:t>sinergija</a:t>
          </a:r>
          <a:r>
            <a:rPr lang="hr-HR" sz="1800" dirty="0"/>
            <a:t> s drugim područjima politike važnim za postizanje ciljeva politike okoliša i klime</a:t>
          </a:r>
          <a:endParaRPr lang="en-US" sz="1800" dirty="0"/>
        </a:p>
      </dgm:t>
    </dgm:pt>
    <dgm:pt modelId="{1D451C25-F5DB-4329-B6B0-E447DE7F078B}" type="parTrans" cxnId="{DBAB67F3-FC72-49C9-B869-9CEF8830867E}">
      <dgm:prSet/>
      <dgm:spPr/>
      <dgm:t>
        <a:bodyPr/>
        <a:lstStyle/>
        <a:p>
          <a:endParaRPr lang="en-US"/>
        </a:p>
      </dgm:t>
    </dgm:pt>
    <dgm:pt modelId="{558E48A7-44F2-421E-BB6A-4755E7CEB48B}" type="sibTrans" cxnId="{DBAB67F3-FC72-49C9-B869-9CEF8830867E}">
      <dgm:prSet/>
      <dgm:spPr/>
      <dgm:t>
        <a:bodyPr/>
        <a:lstStyle/>
        <a:p>
          <a:endParaRPr lang="en-US"/>
        </a:p>
      </dgm:t>
    </dgm:pt>
    <dgm:pt modelId="{2E813B4D-14B7-475B-942C-C64CE38286B9}">
      <dgm:prSet/>
      <dgm:spPr/>
      <dgm:t>
        <a:bodyPr/>
        <a:lstStyle/>
        <a:p>
          <a:r>
            <a:rPr lang="hr-HR" b="1" dirty="0"/>
            <a:t>Učinak</a:t>
          </a:r>
          <a:r>
            <a:rPr lang="en-GB" b="1" dirty="0"/>
            <a:t> </a:t>
          </a:r>
          <a:r>
            <a:rPr lang="hr-HR" b="1" dirty="0"/>
            <a:t>(0-20)</a:t>
          </a:r>
          <a:r>
            <a:rPr lang="en-GB" b="1" dirty="0"/>
            <a:t> x </a:t>
          </a:r>
          <a:r>
            <a:rPr lang="en-GB" b="1" dirty="0">
              <a:solidFill>
                <a:srgbClr val="FF0000"/>
              </a:solidFill>
            </a:rPr>
            <a:t>1.5</a:t>
          </a:r>
          <a:endParaRPr lang="en-US" dirty="0">
            <a:solidFill>
              <a:srgbClr val="FF0000"/>
            </a:solidFill>
          </a:endParaRPr>
        </a:p>
      </dgm:t>
    </dgm:pt>
    <dgm:pt modelId="{44C8CD0E-AED6-4556-8F18-E0095B89D679}" type="parTrans" cxnId="{4DB5D37E-7078-45E3-B715-FE0FC1019ECF}">
      <dgm:prSet/>
      <dgm:spPr/>
      <dgm:t>
        <a:bodyPr/>
        <a:lstStyle/>
        <a:p>
          <a:endParaRPr lang="en-US"/>
        </a:p>
      </dgm:t>
    </dgm:pt>
    <dgm:pt modelId="{69026DD7-1730-4830-90D2-16ABA2A7CFE9}" type="sibTrans" cxnId="{4DB5D37E-7078-45E3-B715-FE0FC1019ECF}">
      <dgm:prSet/>
      <dgm:spPr/>
      <dgm:t>
        <a:bodyPr/>
        <a:lstStyle/>
        <a:p>
          <a:endParaRPr lang="en-US"/>
        </a:p>
      </dgm:t>
    </dgm:pt>
    <dgm:pt modelId="{2B902E2A-B17C-4F68-BD90-567BBB0184C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/>
            <a:t>A</a:t>
          </a:r>
          <a:r>
            <a:rPr lang="hr-HR" sz="1800" b="1" dirty="0"/>
            <a:t>mbicioznost</a:t>
          </a:r>
          <a:r>
            <a:rPr lang="hr-HR" sz="1800" dirty="0"/>
            <a:t> i vjerodostojnost tijekom i nakon projekta </a:t>
          </a:r>
          <a:endParaRPr lang="en-US" sz="1800" dirty="0"/>
        </a:p>
      </dgm:t>
    </dgm:pt>
    <dgm:pt modelId="{C25D3BA4-DECA-4EA3-B8DD-4B5138BAFE03}" type="parTrans" cxnId="{663D0FEB-BA0C-400C-9CCD-7D75A2D20119}">
      <dgm:prSet/>
      <dgm:spPr/>
      <dgm:t>
        <a:bodyPr/>
        <a:lstStyle/>
        <a:p>
          <a:endParaRPr lang="en-US"/>
        </a:p>
      </dgm:t>
    </dgm:pt>
    <dgm:pt modelId="{4E0B47FA-DDA8-4307-8A2C-7620C50C8B61}" type="sibTrans" cxnId="{663D0FEB-BA0C-400C-9CCD-7D75A2D20119}">
      <dgm:prSet/>
      <dgm:spPr/>
      <dgm:t>
        <a:bodyPr/>
        <a:lstStyle/>
        <a:p>
          <a:endParaRPr lang="en-US"/>
        </a:p>
      </dgm:t>
    </dgm:pt>
    <dgm:pt modelId="{DB5EDD2B-BE27-45CF-B6F6-FEFBBD8169B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/>
            <a:t>O</a:t>
          </a:r>
          <a:r>
            <a:rPr lang="hr-HR" sz="1800" b="1" dirty="0"/>
            <a:t>drživost</a:t>
          </a:r>
          <a:r>
            <a:rPr lang="hr-HR" sz="1800" dirty="0"/>
            <a:t> rezultata projekta </a:t>
          </a:r>
          <a:endParaRPr lang="en-US" sz="1800" dirty="0"/>
        </a:p>
      </dgm:t>
    </dgm:pt>
    <dgm:pt modelId="{AE76A83F-DD21-4D1F-A9FC-0804FDF7103F}" type="parTrans" cxnId="{5415B9BD-81F4-42B8-966D-7785E0611AD0}">
      <dgm:prSet/>
      <dgm:spPr/>
      <dgm:t>
        <a:bodyPr/>
        <a:lstStyle/>
        <a:p>
          <a:endParaRPr lang="en-US"/>
        </a:p>
      </dgm:t>
    </dgm:pt>
    <dgm:pt modelId="{B78892F9-57A7-44CD-AFBE-EB4179B0E09E}" type="sibTrans" cxnId="{5415B9BD-81F4-42B8-966D-7785E0611AD0}">
      <dgm:prSet/>
      <dgm:spPr/>
      <dgm:t>
        <a:bodyPr/>
        <a:lstStyle/>
        <a:p>
          <a:endParaRPr lang="en-US"/>
        </a:p>
      </dgm:t>
    </dgm:pt>
    <dgm:pt modelId="{D85AE403-75A6-42DC-B55F-5D47B5D345E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1800" dirty="0"/>
            <a:t>Mogućnost </a:t>
          </a:r>
          <a:r>
            <a:rPr lang="hr-HR" sz="1800" b="1" dirty="0"/>
            <a:t>repliciranja</a:t>
          </a:r>
          <a:r>
            <a:rPr lang="hr-HR" sz="1800" dirty="0"/>
            <a:t> u istim ili drugim sektorima; </a:t>
          </a:r>
          <a:r>
            <a:rPr lang="en-US" sz="1800" b="1" dirty="0"/>
            <a:t>k</a:t>
          </a:r>
          <a:r>
            <a:rPr lang="hr-HR" sz="1800" b="1" dirty="0"/>
            <a:t>orištenje rezultata</a:t>
          </a:r>
          <a:r>
            <a:rPr lang="hr-HR" sz="1800" dirty="0"/>
            <a:t> od strane javnih/privatnih aktera ili </a:t>
          </a:r>
          <a:r>
            <a:rPr lang="hr-HR" sz="1800" b="1" dirty="0"/>
            <a:t>mobilizacijom većih ulaganja </a:t>
          </a:r>
          <a:r>
            <a:rPr lang="hr-HR" sz="1800" u="sng" dirty="0"/>
            <a:t>(katalitički potencijal)</a:t>
          </a:r>
          <a:endParaRPr lang="en-US" sz="1800" dirty="0"/>
        </a:p>
      </dgm:t>
    </dgm:pt>
    <dgm:pt modelId="{C4905AD3-9C10-4EC1-9772-4206810C8295}" type="parTrans" cxnId="{83FA46AE-CE6A-4982-8634-AD0CA596A815}">
      <dgm:prSet/>
      <dgm:spPr/>
      <dgm:t>
        <a:bodyPr/>
        <a:lstStyle/>
        <a:p>
          <a:endParaRPr lang="en-US"/>
        </a:p>
      </dgm:t>
    </dgm:pt>
    <dgm:pt modelId="{7DEED852-33D8-4DD6-B7A5-6816BC713BB8}" type="sibTrans" cxnId="{83FA46AE-CE6A-4982-8634-AD0CA596A815}">
      <dgm:prSet/>
      <dgm:spPr/>
      <dgm:t>
        <a:bodyPr/>
        <a:lstStyle/>
        <a:p>
          <a:endParaRPr lang="en-US"/>
        </a:p>
      </dgm:t>
    </dgm:pt>
    <dgm:pt modelId="{85A43AB8-E88F-4D3D-8614-72782D72AE29}">
      <dgm:prSet/>
      <dgm:spPr/>
      <dgm:t>
        <a:bodyPr/>
        <a:lstStyle/>
        <a:p>
          <a:r>
            <a:rPr lang="hr-HR" b="1" dirty="0"/>
            <a:t>Kvaliteta (0-20)</a:t>
          </a:r>
          <a:endParaRPr lang="en-US" dirty="0"/>
        </a:p>
      </dgm:t>
    </dgm:pt>
    <dgm:pt modelId="{D21E1A05-1D54-4500-95BB-35CC5B8A9664}" type="parTrans" cxnId="{2022CC4D-8837-4B7D-BCB3-C571C6C0BB45}">
      <dgm:prSet/>
      <dgm:spPr/>
      <dgm:t>
        <a:bodyPr/>
        <a:lstStyle/>
        <a:p>
          <a:endParaRPr lang="en-US"/>
        </a:p>
      </dgm:t>
    </dgm:pt>
    <dgm:pt modelId="{6AF6E06D-7784-41CA-9E5C-4E35E82B93DA}" type="sibTrans" cxnId="{2022CC4D-8837-4B7D-BCB3-C571C6C0BB45}">
      <dgm:prSet/>
      <dgm:spPr/>
      <dgm:t>
        <a:bodyPr/>
        <a:lstStyle/>
        <a:p>
          <a:endParaRPr lang="en-US"/>
        </a:p>
      </dgm:t>
    </dgm:pt>
    <dgm:pt modelId="{36D15906-3562-4EB9-B508-AB331FF2D84D}">
      <dgm:prSet custT="1"/>
      <dgm:spPr/>
      <dgm:t>
        <a:bodyPr/>
        <a:lstStyle/>
        <a:p>
          <a:r>
            <a:rPr lang="hr-HR" sz="1800" b="1"/>
            <a:t>Jasnoća, relevantnost i izvedivost</a:t>
          </a:r>
          <a:endParaRPr lang="en-US" sz="1800"/>
        </a:p>
      </dgm:t>
    </dgm:pt>
    <dgm:pt modelId="{9733A487-3DCF-4514-96A2-88F46FE67F61}" type="parTrans" cxnId="{8970379F-132A-4455-ADC3-7CFDB373987B}">
      <dgm:prSet/>
      <dgm:spPr/>
      <dgm:t>
        <a:bodyPr/>
        <a:lstStyle/>
        <a:p>
          <a:endParaRPr lang="en-US"/>
        </a:p>
      </dgm:t>
    </dgm:pt>
    <dgm:pt modelId="{2D093369-B047-4D24-A03F-78FA54F2969C}" type="sibTrans" cxnId="{8970379F-132A-4455-ADC3-7CFDB373987B}">
      <dgm:prSet/>
      <dgm:spPr/>
      <dgm:t>
        <a:bodyPr/>
        <a:lstStyle/>
        <a:p>
          <a:endParaRPr lang="en-US"/>
        </a:p>
      </dgm:t>
    </dgm:pt>
    <dgm:pt modelId="{CD2D7AD4-F446-46A5-880A-DFA17AEDC848}">
      <dgm:prSet custT="1"/>
      <dgm:spPr/>
      <dgm:t>
        <a:bodyPr/>
        <a:lstStyle/>
        <a:p>
          <a:r>
            <a:rPr lang="hr-HR" sz="1800" dirty="0"/>
            <a:t>Identifikacija i mobilizacija relevantnih </a:t>
          </a:r>
          <a:r>
            <a:rPr lang="hr-HR" sz="1800" b="1" dirty="0"/>
            <a:t>dionika</a:t>
          </a:r>
          <a:endParaRPr lang="en-US" sz="1800" dirty="0"/>
        </a:p>
      </dgm:t>
    </dgm:pt>
    <dgm:pt modelId="{91116D11-1FA9-44FF-AF23-B1AAC50C4E0E}" type="parTrans" cxnId="{B8C18D99-0C4A-46A8-8382-86D28D304646}">
      <dgm:prSet/>
      <dgm:spPr/>
      <dgm:t>
        <a:bodyPr/>
        <a:lstStyle/>
        <a:p>
          <a:endParaRPr lang="en-US"/>
        </a:p>
      </dgm:t>
    </dgm:pt>
    <dgm:pt modelId="{7942038E-83B0-436D-BC5F-46B40F6F5372}" type="sibTrans" cxnId="{B8C18D99-0C4A-46A8-8382-86D28D304646}">
      <dgm:prSet/>
      <dgm:spPr/>
      <dgm:t>
        <a:bodyPr/>
        <a:lstStyle/>
        <a:p>
          <a:endParaRPr lang="en-US"/>
        </a:p>
      </dgm:t>
    </dgm:pt>
    <dgm:pt modelId="{D4F8CCED-FDC2-407C-948E-BE4857B18873}">
      <dgm:prSet custT="1"/>
      <dgm:spPr/>
      <dgm:t>
        <a:bodyPr/>
        <a:lstStyle/>
        <a:p>
          <a:r>
            <a:rPr lang="hr-HR" sz="1800" dirty="0"/>
            <a:t>Odgovarajući </a:t>
          </a:r>
          <a:r>
            <a:rPr lang="hr-HR" sz="1800" b="1" dirty="0"/>
            <a:t>geografski fokus</a:t>
          </a:r>
          <a:r>
            <a:rPr lang="hr-HR" sz="1800" dirty="0"/>
            <a:t> aktivnosti</a:t>
          </a:r>
          <a:endParaRPr lang="en-US" sz="1800" dirty="0"/>
        </a:p>
      </dgm:t>
    </dgm:pt>
    <dgm:pt modelId="{90FF3F2F-AD51-4407-AD66-DD167B4CC7FD}" type="parTrans" cxnId="{E51F253E-0051-4AD6-80CF-0E6FCBAEC93E}">
      <dgm:prSet/>
      <dgm:spPr/>
      <dgm:t>
        <a:bodyPr/>
        <a:lstStyle/>
        <a:p>
          <a:endParaRPr lang="en-US"/>
        </a:p>
      </dgm:t>
    </dgm:pt>
    <dgm:pt modelId="{5A33BEA9-E2E7-4E92-A1C7-ED77A4CCE2FE}" type="sibTrans" cxnId="{E51F253E-0051-4AD6-80CF-0E6FCBAEC93E}">
      <dgm:prSet/>
      <dgm:spPr/>
      <dgm:t>
        <a:bodyPr/>
        <a:lstStyle/>
        <a:p>
          <a:endParaRPr lang="en-US"/>
        </a:p>
      </dgm:t>
    </dgm:pt>
    <dgm:pt modelId="{EB64D438-871F-4314-A618-4480A3CADA14}">
      <dgm:prSet custT="1"/>
      <dgm:spPr/>
      <dgm:t>
        <a:bodyPr/>
        <a:lstStyle/>
        <a:p>
          <a:r>
            <a:rPr lang="hr-HR" sz="1800" dirty="0"/>
            <a:t>Kvaliteta plana za </a:t>
          </a:r>
          <a:r>
            <a:rPr lang="hr-HR" sz="1800" b="1" dirty="0"/>
            <a:t>praćenje i izvještavanje o utjecajima</a:t>
          </a:r>
          <a:endParaRPr lang="en-US" sz="1800" b="1" dirty="0"/>
        </a:p>
      </dgm:t>
    </dgm:pt>
    <dgm:pt modelId="{94CF3B4D-AE07-4554-987C-5F9A9F77A1B1}" type="parTrans" cxnId="{D0DC0BA3-D11A-49FE-BFF6-FCA3606AAC8D}">
      <dgm:prSet/>
      <dgm:spPr/>
      <dgm:t>
        <a:bodyPr/>
        <a:lstStyle/>
        <a:p>
          <a:endParaRPr lang="en-US"/>
        </a:p>
      </dgm:t>
    </dgm:pt>
    <dgm:pt modelId="{EFDAB6F8-261B-4297-88BA-F96332607BC3}" type="sibTrans" cxnId="{D0DC0BA3-D11A-49FE-BFF6-FCA3606AAC8D}">
      <dgm:prSet/>
      <dgm:spPr/>
      <dgm:t>
        <a:bodyPr/>
        <a:lstStyle/>
        <a:p>
          <a:endParaRPr lang="en-US"/>
        </a:p>
      </dgm:t>
    </dgm:pt>
    <dgm:pt modelId="{F19BB7E7-E36B-4453-93FE-C67E319C184E}">
      <dgm:prSet custT="1"/>
      <dgm:spPr/>
      <dgm:t>
        <a:bodyPr/>
        <a:lstStyle/>
        <a:p>
          <a:r>
            <a:rPr lang="hr-HR" sz="1800" dirty="0"/>
            <a:t>Primjerenost i kvaliteta </a:t>
          </a:r>
          <a:r>
            <a:rPr lang="hr-HR" sz="1800" b="1" dirty="0"/>
            <a:t>komuniciranja projektnih rezultata </a:t>
          </a:r>
          <a:r>
            <a:rPr lang="hr-HR" sz="1800" dirty="0"/>
            <a:t>ciljnim skupinama</a:t>
          </a:r>
          <a:endParaRPr lang="en-US" sz="1800" dirty="0"/>
        </a:p>
      </dgm:t>
    </dgm:pt>
    <dgm:pt modelId="{B31CA4DD-183A-4614-AF76-7AC381E310D8}" type="parTrans" cxnId="{1CA45AEC-EF85-4FFF-B1CB-982CE6E35258}">
      <dgm:prSet/>
      <dgm:spPr/>
      <dgm:t>
        <a:bodyPr/>
        <a:lstStyle/>
        <a:p>
          <a:endParaRPr lang="en-US"/>
        </a:p>
      </dgm:t>
    </dgm:pt>
    <dgm:pt modelId="{833478D4-E418-4956-AFDC-31FBF62BAD15}" type="sibTrans" cxnId="{1CA45AEC-EF85-4FFF-B1CB-982CE6E35258}">
      <dgm:prSet/>
      <dgm:spPr/>
      <dgm:t>
        <a:bodyPr/>
        <a:lstStyle/>
        <a:p>
          <a:endParaRPr lang="en-US"/>
        </a:p>
      </dgm:t>
    </dgm:pt>
    <dgm:pt modelId="{3176F542-3A5E-475F-8FF1-014716BC6B30}">
      <dgm:prSet/>
      <dgm:spPr/>
      <dgm:t>
        <a:bodyPr/>
        <a:lstStyle/>
        <a:p>
          <a:r>
            <a:rPr lang="hr-HR" b="1" dirty="0"/>
            <a:t>Kapaciteti (0-20)</a:t>
          </a:r>
          <a:endParaRPr lang="en-US" dirty="0"/>
        </a:p>
      </dgm:t>
    </dgm:pt>
    <dgm:pt modelId="{18D271F6-7817-4F38-9409-F24857F2F5B9}" type="parTrans" cxnId="{68C3BFBB-B2C6-4253-842B-C4DF76A6A8DD}">
      <dgm:prSet/>
      <dgm:spPr/>
      <dgm:t>
        <a:bodyPr/>
        <a:lstStyle/>
        <a:p>
          <a:endParaRPr lang="en-US"/>
        </a:p>
      </dgm:t>
    </dgm:pt>
    <dgm:pt modelId="{84E3B89A-E4F7-4F2F-AD81-A86AFA2662DE}" type="sibTrans" cxnId="{68C3BFBB-B2C6-4253-842B-C4DF76A6A8DD}">
      <dgm:prSet/>
      <dgm:spPr/>
      <dgm:t>
        <a:bodyPr/>
        <a:lstStyle/>
        <a:p>
          <a:endParaRPr lang="en-US"/>
        </a:p>
      </dgm:t>
    </dgm:pt>
    <dgm:pt modelId="{7224F956-6393-4D17-8346-6AC623F58363}">
      <dgm:prSet custT="1"/>
      <dgm:spPr/>
      <dgm:t>
        <a:bodyPr/>
        <a:lstStyle/>
        <a:p>
          <a:r>
            <a:rPr lang="hr-HR" sz="1800" dirty="0"/>
            <a:t>Stručan </a:t>
          </a:r>
          <a:r>
            <a:rPr lang="hr-HR" sz="1800" b="1" dirty="0"/>
            <a:t>projektni tim i dobra upravljačka struktura</a:t>
          </a:r>
          <a:endParaRPr lang="en-US" sz="1800" b="1" dirty="0"/>
        </a:p>
      </dgm:t>
    </dgm:pt>
    <dgm:pt modelId="{E8BBD34F-8E8F-4D7F-97C5-1E2B04E5F89B}" type="parTrans" cxnId="{E8397AF4-C34E-4DED-B7DD-0A265C770130}">
      <dgm:prSet/>
      <dgm:spPr/>
      <dgm:t>
        <a:bodyPr/>
        <a:lstStyle/>
        <a:p>
          <a:endParaRPr lang="en-US"/>
        </a:p>
      </dgm:t>
    </dgm:pt>
    <dgm:pt modelId="{54590D6B-0FD0-4801-AF77-1AB0AA4E02E5}" type="sibTrans" cxnId="{E8397AF4-C34E-4DED-B7DD-0A265C770130}">
      <dgm:prSet/>
      <dgm:spPr/>
      <dgm:t>
        <a:bodyPr/>
        <a:lstStyle/>
        <a:p>
          <a:endParaRPr lang="en-US"/>
        </a:p>
      </dgm:t>
    </dgm:pt>
    <dgm:pt modelId="{D40F91F9-7292-44D0-BF4B-F55DDCB99D85}">
      <dgm:prSet custT="1"/>
      <dgm:spPr/>
      <dgm:t>
        <a:bodyPr/>
        <a:lstStyle/>
        <a:p>
          <a:r>
            <a:rPr lang="hr-HR" sz="1800" dirty="0"/>
            <a:t>Prikladnost, usklađenost, transparentnost </a:t>
          </a:r>
          <a:r>
            <a:rPr lang="hr-HR" sz="1800" b="1" dirty="0"/>
            <a:t>projektnog proračuna </a:t>
          </a:r>
          <a:endParaRPr lang="en-US" sz="1800" b="1" dirty="0"/>
        </a:p>
      </dgm:t>
    </dgm:pt>
    <dgm:pt modelId="{1163E96F-B414-46AB-8197-860B748BB5C0}" type="parTrans" cxnId="{0F9EC497-778B-458E-A6B6-9B462373391A}">
      <dgm:prSet/>
      <dgm:spPr/>
      <dgm:t>
        <a:bodyPr/>
        <a:lstStyle/>
        <a:p>
          <a:endParaRPr lang="en-US"/>
        </a:p>
      </dgm:t>
    </dgm:pt>
    <dgm:pt modelId="{E05DF3E4-28F5-4D23-BFB8-B570920E01E9}" type="sibTrans" cxnId="{0F9EC497-778B-458E-A6B6-9B462373391A}">
      <dgm:prSet/>
      <dgm:spPr/>
      <dgm:t>
        <a:bodyPr/>
        <a:lstStyle/>
        <a:p>
          <a:endParaRPr lang="en-US"/>
        </a:p>
      </dgm:t>
    </dgm:pt>
    <dgm:pt modelId="{120AC2C8-599A-4AE6-9B70-36B8F2943A45}">
      <dgm:prSet custT="1"/>
      <dgm:spPr/>
      <dgm:t>
        <a:bodyPr/>
        <a:lstStyle/>
        <a:p>
          <a:r>
            <a:rPr lang="en-GB" sz="1800" b="1"/>
            <a:t>Zeleno upravljanje projektom</a:t>
          </a:r>
          <a:r>
            <a:rPr lang="en-GB" sz="1800"/>
            <a:t>; </a:t>
          </a:r>
          <a:r>
            <a:rPr lang="hr-HR" sz="1800"/>
            <a:t>korištenje </a:t>
          </a:r>
          <a:r>
            <a:rPr lang="hr-HR" sz="1800" dirty="0"/>
            <a:t>zelene nabave i metoda za izračun utjecaja na okoliš projekta </a:t>
          </a:r>
          <a:endParaRPr lang="en-US" sz="1800" dirty="0"/>
        </a:p>
      </dgm:t>
    </dgm:pt>
    <dgm:pt modelId="{4F063882-19D2-4EAF-843B-4D956A93E207}" type="parTrans" cxnId="{CCA878A1-CA14-42D3-A9EC-9A7FC4BA5BAC}">
      <dgm:prSet/>
      <dgm:spPr/>
      <dgm:t>
        <a:bodyPr/>
        <a:lstStyle/>
        <a:p>
          <a:endParaRPr lang="en-US"/>
        </a:p>
      </dgm:t>
    </dgm:pt>
    <dgm:pt modelId="{98D8A60F-0E23-4E59-8168-9FBF03879D06}" type="sibTrans" cxnId="{CCA878A1-CA14-42D3-A9EC-9A7FC4BA5BAC}">
      <dgm:prSet/>
      <dgm:spPr/>
      <dgm:t>
        <a:bodyPr/>
        <a:lstStyle/>
        <a:p>
          <a:endParaRPr lang="en-US"/>
        </a:p>
      </dgm:t>
    </dgm:pt>
    <dgm:pt modelId="{0D897ADD-2F22-449A-977B-9EF1BEAE782E}">
      <dgm:prSet custT="1"/>
      <dgm:spPr/>
      <dgm:t>
        <a:bodyPr/>
        <a:lstStyle/>
        <a:p>
          <a:r>
            <a:rPr lang="hr-HR" sz="1800" b="1" dirty="0"/>
            <a:t>Vrijednost za uloženi novac</a:t>
          </a:r>
          <a:endParaRPr lang="en-US" sz="1800" b="1" dirty="0"/>
        </a:p>
      </dgm:t>
    </dgm:pt>
    <dgm:pt modelId="{D0BF2A10-3AF0-4259-9D95-4B136FF5F197}" type="parTrans" cxnId="{3B41F894-6611-40E6-9A0E-3AC511D28D34}">
      <dgm:prSet/>
      <dgm:spPr/>
      <dgm:t>
        <a:bodyPr/>
        <a:lstStyle/>
        <a:p>
          <a:endParaRPr lang="en-US"/>
        </a:p>
      </dgm:t>
    </dgm:pt>
    <dgm:pt modelId="{32BD688A-2E62-4A7C-A161-2BCAE1471E25}" type="sibTrans" cxnId="{3B41F894-6611-40E6-9A0E-3AC511D28D34}">
      <dgm:prSet/>
      <dgm:spPr/>
      <dgm:t>
        <a:bodyPr/>
        <a:lstStyle/>
        <a:p>
          <a:endParaRPr lang="en-US"/>
        </a:p>
      </dgm:t>
    </dgm:pt>
    <dgm:pt modelId="{CFF03ED8-B8EB-477A-A210-286DDF06CA67}" type="pres">
      <dgm:prSet presAssocID="{6BAEF194-27AB-4314-A4D7-4E66859839D7}" presName="Name0" presStyleCnt="0">
        <dgm:presLayoutVars>
          <dgm:dir/>
          <dgm:animLvl val="lvl"/>
          <dgm:resizeHandles val="exact"/>
        </dgm:presLayoutVars>
      </dgm:prSet>
      <dgm:spPr/>
    </dgm:pt>
    <dgm:pt modelId="{C6456B44-5CC0-4C1C-8F30-DC84E9FECB4B}" type="pres">
      <dgm:prSet presAssocID="{322DCBA8-0DA7-4CAE-BF18-23232E618407}" presName="composite" presStyleCnt="0"/>
      <dgm:spPr/>
    </dgm:pt>
    <dgm:pt modelId="{14D06A10-1CE7-4A8F-864D-47A9CEF57D2E}" type="pres">
      <dgm:prSet presAssocID="{322DCBA8-0DA7-4CAE-BF18-23232E618407}" presName="parTx" presStyleLbl="alignNode1" presStyleIdx="0" presStyleCnt="4">
        <dgm:presLayoutVars>
          <dgm:chMax val="0"/>
          <dgm:chPref val="0"/>
        </dgm:presLayoutVars>
      </dgm:prSet>
      <dgm:spPr/>
    </dgm:pt>
    <dgm:pt modelId="{8488D31B-39EF-4D1E-B5D1-1074DDBF0B0F}" type="pres">
      <dgm:prSet presAssocID="{322DCBA8-0DA7-4CAE-BF18-23232E618407}" presName="desTx" presStyleLbl="alignAccFollowNode1" presStyleIdx="0" presStyleCnt="4">
        <dgm:presLayoutVars/>
      </dgm:prSet>
      <dgm:spPr/>
    </dgm:pt>
    <dgm:pt modelId="{CD3F79C5-08FE-443C-A1A7-25FFF9C7DA83}" type="pres">
      <dgm:prSet presAssocID="{24C87602-708A-4230-8270-5F991D1E6BE7}" presName="space" presStyleCnt="0"/>
      <dgm:spPr/>
    </dgm:pt>
    <dgm:pt modelId="{02FC82D3-7FFB-4919-BC49-AAC04784E434}" type="pres">
      <dgm:prSet presAssocID="{2E813B4D-14B7-475B-942C-C64CE38286B9}" presName="composite" presStyleCnt="0"/>
      <dgm:spPr/>
    </dgm:pt>
    <dgm:pt modelId="{E3BFA1B7-C932-43C9-BEB7-4C47CE3ED295}" type="pres">
      <dgm:prSet presAssocID="{2E813B4D-14B7-475B-942C-C64CE38286B9}" presName="parTx" presStyleLbl="alignNode1" presStyleIdx="1" presStyleCnt="4">
        <dgm:presLayoutVars>
          <dgm:chMax val="0"/>
          <dgm:chPref val="0"/>
        </dgm:presLayoutVars>
      </dgm:prSet>
      <dgm:spPr/>
    </dgm:pt>
    <dgm:pt modelId="{0A2CAA16-F4EC-41F1-B0CA-41E4A50CD17E}" type="pres">
      <dgm:prSet presAssocID="{2E813B4D-14B7-475B-942C-C64CE38286B9}" presName="desTx" presStyleLbl="alignAccFollowNode1" presStyleIdx="1" presStyleCnt="4">
        <dgm:presLayoutVars/>
      </dgm:prSet>
      <dgm:spPr/>
    </dgm:pt>
    <dgm:pt modelId="{3F8639AF-A2FB-40FF-9A89-003036DB87FE}" type="pres">
      <dgm:prSet presAssocID="{69026DD7-1730-4830-90D2-16ABA2A7CFE9}" presName="space" presStyleCnt="0"/>
      <dgm:spPr/>
    </dgm:pt>
    <dgm:pt modelId="{6B93AD82-7C2F-4A47-ACE6-85C14F841665}" type="pres">
      <dgm:prSet presAssocID="{85A43AB8-E88F-4D3D-8614-72782D72AE29}" presName="composite" presStyleCnt="0"/>
      <dgm:spPr/>
    </dgm:pt>
    <dgm:pt modelId="{41E99B69-F041-4DA1-80EE-15210516B603}" type="pres">
      <dgm:prSet presAssocID="{85A43AB8-E88F-4D3D-8614-72782D72AE29}" presName="parTx" presStyleLbl="alignNode1" presStyleIdx="2" presStyleCnt="4" custScaleX="114333">
        <dgm:presLayoutVars>
          <dgm:chMax val="0"/>
          <dgm:chPref val="0"/>
        </dgm:presLayoutVars>
      </dgm:prSet>
      <dgm:spPr/>
    </dgm:pt>
    <dgm:pt modelId="{BCDE161C-1E03-4628-845D-6D6749AC3636}" type="pres">
      <dgm:prSet presAssocID="{85A43AB8-E88F-4D3D-8614-72782D72AE29}" presName="desTx" presStyleLbl="alignAccFollowNode1" presStyleIdx="2" presStyleCnt="4" custScaleX="114945">
        <dgm:presLayoutVars/>
      </dgm:prSet>
      <dgm:spPr/>
    </dgm:pt>
    <dgm:pt modelId="{426056E1-27EE-4637-9CB5-90774592BBA6}" type="pres">
      <dgm:prSet presAssocID="{6AF6E06D-7784-41CA-9E5C-4E35E82B93DA}" presName="space" presStyleCnt="0"/>
      <dgm:spPr/>
    </dgm:pt>
    <dgm:pt modelId="{77857BC5-7C7F-42CE-8354-FD03F547857F}" type="pres">
      <dgm:prSet presAssocID="{3176F542-3A5E-475F-8FF1-014716BC6B30}" presName="composite" presStyleCnt="0"/>
      <dgm:spPr/>
    </dgm:pt>
    <dgm:pt modelId="{78447332-BAEF-43B8-87E6-CE3DF7B19C65}" type="pres">
      <dgm:prSet presAssocID="{3176F542-3A5E-475F-8FF1-014716BC6B30}" presName="parTx" presStyleLbl="alignNode1" presStyleIdx="3" presStyleCnt="4" custLinFactY="-17231" custLinFactNeighborX="-4150" custLinFactNeighborY="-100000">
        <dgm:presLayoutVars>
          <dgm:chMax val="0"/>
          <dgm:chPref val="0"/>
        </dgm:presLayoutVars>
      </dgm:prSet>
      <dgm:spPr/>
    </dgm:pt>
    <dgm:pt modelId="{51F2D9EF-D72E-4D64-87DE-1D6B457B2FB7}" type="pres">
      <dgm:prSet presAssocID="{3176F542-3A5E-475F-8FF1-014716BC6B30}" presName="desTx" presStyleLbl="alignAccFollowNode1" presStyleIdx="3" presStyleCnt="4" custScaleX="111797">
        <dgm:presLayoutVars/>
      </dgm:prSet>
      <dgm:spPr/>
    </dgm:pt>
  </dgm:ptLst>
  <dgm:cxnLst>
    <dgm:cxn modelId="{F1E8C91A-F65B-4FC6-B71D-C6AB68A1AD8E}" srcId="{322DCBA8-0DA7-4CAE-BF18-23232E618407}" destId="{8D7EA477-A066-4F64-8310-B0E97B40885E}" srcOrd="0" destOrd="0" parTransId="{588C1C51-2B35-4896-AF06-E2A28097C43D}" sibTransId="{FFB2B308-71BB-46D9-91BA-4AE609551942}"/>
    <dgm:cxn modelId="{3FD55123-A5E4-4DDD-B0C7-53CCB096C0CF}" type="presOf" srcId="{3D099AE1-6F4E-43B6-BDB0-85DA6089DBD4}" destId="{8488D31B-39EF-4D1E-B5D1-1074DDBF0B0F}" srcOrd="0" destOrd="2" presId="urn:microsoft.com/office/officeart/2016/7/layout/ChevronBlockProcess"/>
    <dgm:cxn modelId="{D84E3F24-298D-4DB8-A8C3-F9B1E1406F6E}" type="presOf" srcId="{DB5EDD2B-BE27-45CF-B6F6-FEFBBD8169B1}" destId="{0A2CAA16-F4EC-41F1-B0CA-41E4A50CD17E}" srcOrd="0" destOrd="1" presId="urn:microsoft.com/office/officeart/2016/7/layout/ChevronBlockProcess"/>
    <dgm:cxn modelId="{B740FA27-30B7-4066-9F46-6FF3FB33AA48}" type="presOf" srcId="{CD2D7AD4-F446-46A5-880A-DFA17AEDC848}" destId="{BCDE161C-1E03-4628-845D-6D6749AC3636}" srcOrd="0" destOrd="1" presId="urn:microsoft.com/office/officeart/2016/7/layout/ChevronBlockProcess"/>
    <dgm:cxn modelId="{0748AC32-CE85-48D4-A36D-11BC251F2FB0}" type="presOf" srcId="{322DCBA8-0DA7-4CAE-BF18-23232E618407}" destId="{14D06A10-1CE7-4A8F-864D-47A9CEF57D2E}" srcOrd="0" destOrd="0" presId="urn:microsoft.com/office/officeart/2016/7/layout/ChevronBlockProcess"/>
    <dgm:cxn modelId="{101C9337-BB49-4303-BB63-8192CF9C6C49}" type="presOf" srcId="{6BAEF194-27AB-4314-A4D7-4E66859839D7}" destId="{CFF03ED8-B8EB-477A-A210-286DDF06CA67}" srcOrd="0" destOrd="0" presId="urn:microsoft.com/office/officeart/2016/7/layout/ChevronBlockProcess"/>
    <dgm:cxn modelId="{B023363B-AEA8-4B65-A345-D400B92469CF}" type="presOf" srcId="{120AC2C8-599A-4AE6-9B70-36B8F2943A45}" destId="{51F2D9EF-D72E-4D64-87DE-1D6B457B2FB7}" srcOrd="0" destOrd="2" presId="urn:microsoft.com/office/officeart/2016/7/layout/ChevronBlockProcess"/>
    <dgm:cxn modelId="{E51F253E-0051-4AD6-80CF-0E6FCBAEC93E}" srcId="{85A43AB8-E88F-4D3D-8614-72782D72AE29}" destId="{D4F8CCED-FDC2-407C-948E-BE4857B18873}" srcOrd="2" destOrd="0" parTransId="{90FF3F2F-AD51-4407-AD66-DD167B4CC7FD}" sibTransId="{5A33BEA9-E2E7-4E92-A1C7-ED77A4CCE2FE}"/>
    <dgm:cxn modelId="{244CAC5C-2F4F-419A-B04D-26C1098E413A}" type="presOf" srcId="{D85AE403-75A6-42DC-B55F-5D47B5D345EE}" destId="{0A2CAA16-F4EC-41F1-B0CA-41E4A50CD17E}" srcOrd="0" destOrd="2" presId="urn:microsoft.com/office/officeart/2016/7/layout/ChevronBlockProcess"/>
    <dgm:cxn modelId="{FC8A5766-9635-4321-863B-20BBCD4613FB}" srcId="{6BAEF194-27AB-4314-A4D7-4E66859839D7}" destId="{322DCBA8-0DA7-4CAE-BF18-23232E618407}" srcOrd="0" destOrd="0" parTransId="{BCF7392B-5EB6-408A-978D-33F0ADE38471}" sibTransId="{24C87602-708A-4230-8270-5F991D1E6BE7}"/>
    <dgm:cxn modelId="{2022CC4D-8837-4B7D-BCB3-C571C6C0BB45}" srcId="{6BAEF194-27AB-4314-A4D7-4E66859839D7}" destId="{85A43AB8-E88F-4D3D-8614-72782D72AE29}" srcOrd="2" destOrd="0" parTransId="{D21E1A05-1D54-4500-95BB-35CC5B8A9664}" sibTransId="{6AF6E06D-7784-41CA-9E5C-4E35E82B93DA}"/>
    <dgm:cxn modelId="{26CA5E53-8F96-4D8A-BCD8-56ABE01BDB01}" type="presOf" srcId="{216167B3-F7EF-4AFD-9170-173B1F2B0E84}" destId="{8488D31B-39EF-4D1E-B5D1-1074DDBF0B0F}" srcOrd="0" destOrd="3" presId="urn:microsoft.com/office/officeart/2016/7/layout/ChevronBlockProcess"/>
    <dgm:cxn modelId="{07448474-4EAD-4FFF-8C59-EA0E86535A71}" type="presOf" srcId="{FB862AEE-FB03-4CE7-98B1-42E829A52D6F}" destId="{8488D31B-39EF-4D1E-B5D1-1074DDBF0B0F}" srcOrd="0" destOrd="1" presId="urn:microsoft.com/office/officeart/2016/7/layout/ChevronBlockProcess"/>
    <dgm:cxn modelId="{9F199654-E2F9-4277-B005-8E5641DC7335}" type="presOf" srcId="{2B902E2A-B17C-4F68-BD90-567BBB0184C0}" destId="{0A2CAA16-F4EC-41F1-B0CA-41E4A50CD17E}" srcOrd="0" destOrd="0" presId="urn:microsoft.com/office/officeart/2016/7/layout/ChevronBlockProcess"/>
    <dgm:cxn modelId="{5F852B7E-D4B1-49F3-806C-2E9F48F9A8AA}" type="presOf" srcId="{85A43AB8-E88F-4D3D-8614-72782D72AE29}" destId="{41E99B69-F041-4DA1-80EE-15210516B603}" srcOrd="0" destOrd="0" presId="urn:microsoft.com/office/officeart/2016/7/layout/ChevronBlockProcess"/>
    <dgm:cxn modelId="{4DB5D37E-7078-45E3-B715-FE0FC1019ECF}" srcId="{6BAEF194-27AB-4314-A4D7-4E66859839D7}" destId="{2E813B4D-14B7-475B-942C-C64CE38286B9}" srcOrd="1" destOrd="0" parTransId="{44C8CD0E-AED6-4556-8F18-E0095B89D679}" sibTransId="{69026DD7-1730-4830-90D2-16ABA2A7CFE9}"/>
    <dgm:cxn modelId="{0018B67F-D9BB-45B9-BF94-5FFB7AB00104}" type="presOf" srcId="{3176F542-3A5E-475F-8FF1-014716BC6B30}" destId="{78447332-BAEF-43B8-87E6-CE3DF7B19C65}" srcOrd="0" destOrd="0" presId="urn:microsoft.com/office/officeart/2016/7/layout/ChevronBlockProcess"/>
    <dgm:cxn modelId="{3B41F894-6611-40E6-9A0E-3AC511D28D34}" srcId="{3176F542-3A5E-475F-8FF1-014716BC6B30}" destId="{0D897ADD-2F22-449A-977B-9EF1BEAE782E}" srcOrd="3" destOrd="0" parTransId="{D0BF2A10-3AF0-4259-9D95-4B136FF5F197}" sibTransId="{32BD688A-2E62-4A7C-A161-2BCAE1471E25}"/>
    <dgm:cxn modelId="{0F9EC497-778B-458E-A6B6-9B462373391A}" srcId="{3176F542-3A5E-475F-8FF1-014716BC6B30}" destId="{D40F91F9-7292-44D0-BF4B-F55DDCB99D85}" srcOrd="1" destOrd="0" parTransId="{1163E96F-B414-46AB-8197-860B748BB5C0}" sibTransId="{E05DF3E4-28F5-4D23-BFB8-B570920E01E9}"/>
    <dgm:cxn modelId="{B8C18D99-0C4A-46A8-8382-86D28D304646}" srcId="{85A43AB8-E88F-4D3D-8614-72782D72AE29}" destId="{CD2D7AD4-F446-46A5-880A-DFA17AEDC848}" srcOrd="1" destOrd="0" parTransId="{91116D11-1FA9-44FF-AF23-B1AAC50C4E0E}" sibTransId="{7942038E-83B0-436D-BC5F-46B40F6F5372}"/>
    <dgm:cxn modelId="{8970379F-132A-4455-ADC3-7CFDB373987B}" srcId="{85A43AB8-E88F-4D3D-8614-72782D72AE29}" destId="{36D15906-3562-4EB9-B508-AB331FF2D84D}" srcOrd="0" destOrd="0" parTransId="{9733A487-3DCF-4514-96A2-88F46FE67F61}" sibTransId="{2D093369-B047-4D24-A03F-78FA54F2969C}"/>
    <dgm:cxn modelId="{8D9094A0-CC79-4EC1-8C0B-7FC010EB56C9}" type="presOf" srcId="{D40F91F9-7292-44D0-BF4B-F55DDCB99D85}" destId="{51F2D9EF-D72E-4D64-87DE-1D6B457B2FB7}" srcOrd="0" destOrd="1" presId="urn:microsoft.com/office/officeart/2016/7/layout/ChevronBlockProcess"/>
    <dgm:cxn modelId="{CCA878A1-CA14-42D3-A9EC-9A7FC4BA5BAC}" srcId="{3176F542-3A5E-475F-8FF1-014716BC6B30}" destId="{120AC2C8-599A-4AE6-9B70-36B8F2943A45}" srcOrd="2" destOrd="0" parTransId="{4F063882-19D2-4EAF-843B-4D956A93E207}" sibTransId="{98D8A60F-0E23-4E59-8168-9FBF03879D06}"/>
    <dgm:cxn modelId="{D0DC0BA3-D11A-49FE-BFF6-FCA3606AAC8D}" srcId="{85A43AB8-E88F-4D3D-8614-72782D72AE29}" destId="{EB64D438-871F-4314-A618-4480A3CADA14}" srcOrd="3" destOrd="0" parTransId="{94CF3B4D-AE07-4554-987C-5F9A9F77A1B1}" sibTransId="{EFDAB6F8-261B-4297-88BA-F96332607BC3}"/>
    <dgm:cxn modelId="{8AE532A6-AA25-4EC4-9F4D-1BFC6EAB19CC}" type="presOf" srcId="{EB64D438-871F-4314-A618-4480A3CADA14}" destId="{BCDE161C-1E03-4628-845D-6D6749AC3636}" srcOrd="0" destOrd="3" presId="urn:microsoft.com/office/officeart/2016/7/layout/ChevronBlockProcess"/>
    <dgm:cxn modelId="{2AB90BA9-A6C1-470E-94AF-E548F280D67A}" type="presOf" srcId="{8D7EA477-A066-4F64-8310-B0E97B40885E}" destId="{8488D31B-39EF-4D1E-B5D1-1074DDBF0B0F}" srcOrd="0" destOrd="0" presId="urn:microsoft.com/office/officeart/2016/7/layout/ChevronBlockProcess"/>
    <dgm:cxn modelId="{83FA46AE-CE6A-4982-8634-AD0CA596A815}" srcId="{2E813B4D-14B7-475B-942C-C64CE38286B9}" destId="{D85AE403-75A6-42DC-B55F-5D47B5D345EE}" srcOrd="2" destOrd="0" parTransId="{C4905AD3-9C10-4EC1-9772-4206810C8295}" sibTransId="{7DEED852-33D8-4DD6-B7A5-6816BC713BB8}"/>
    <dgm:cxn modelId="{68C3BFBB-B2C6-4253-842B-C4DF76A6A8DD}" srcId="{6BAEF194-27AB-4314-A4D7-4E66859839D7}" destId="{3176F542-3A5E-475F-8FF1-014716BC6B30}" srcOrd="3" destOrd="0" parTransId="{18D271F6-7817-4F38-9409-F24857F2F5B9}" sibTransId="{84E3B89A-E4F7-4F2F-AD81-A86AFA2662DE}"/>
    <dgm:cxn modelId="{5415B9BD-81F4-42B8-966D-7785E0611AD0}" srcId="{2E813B4D-14B7-475B-942C-C64CE38286B9}" destId="{DB5EDD2B-BE27-45CF-B6F6-FEFBBD8169B1}" srcOrd="1" destOrd="0" parTransId="{AE76A83F-DD21-4D1F-A9FC-0804FDF7103F}" sibTransId="{B78892F9-57A7-44CD-AFBE-EB4179B0E09E}"/>
    <dgm:cxn modelId="{DB82C2BE-C280-4F1E-A1B2-1CB3CA6F70CE}" type="presOf" srcId="{D4F8CCED-FDC2-407C-948E-BE4857B18873}" destId="{BCDE161C-1E03-4628-845D-6D6749AC3636}" srcOrd="0" destOrd="2" presId="urn:microsoft.com/office/officeart/2016/7/layout/ChevronBlockProcess"/>
    <dgm:cxn modelId="{28A9B3C0-D94E-4173-A0A1-84F8C9118741}" type="presOf" srcId="{0D897ADD-2F22-449A-977B-9EF1BEAE782E}" destId="{51F2D9EF-D72E-4D64-87DE-1D6B457B2FB7}" srcOrd="0" destOrd="3" presId="urn:microsoft.com/office/officeart/2016/7/layout/ChevronBlockProcess"/>
    <dgm:cxn modelId="{F14520C6-5B0F-48C5-9812-3FB0B3B2F4B2}" type="presOf" srcId="{F19BB7E7-E36B-4453-93FE-C67E319C184E}" destId="{BCDE161C-1E03-4628-845D-6D6749AC3636}" srcOrd="0" destOrd="4" presId="urn:microsoft.com/office/officeart/2016/7/layout/ChevronBlockProcess"/>
    <dgm:cxn modelId="{EB2A1AD5-1EA3-4DA4-81A0-ACE70F107443}" type="presOf" srcId="{7224F956-6393-4D17-8346-6AC623F58363}" destId="{51F2D9EF-D72E-4D64-87DE-1D6B457B2FB7}" srcOrd="0" destOrd="0" presId="urn:microsoft.com/office/officeart/2016/7/layout/ChevronBlockProcess"/>
    <dgm:cxn modelId="{F09A66D9-204D-4008-BD7E-578690E1039F}" srcId="{322DCBA8-0DA7-4CAE-BF18-23232E618407}" destId="{3D099AE1-6F4E-43B6-BDB0-85DA6089DBD4}" srcOrd="2" destOrd="0" parTransId="{A1BB82F0-650D-4042-94A2-9F9CD9C6F903}" sibTransId="{9F1CA48E-15B6-4C8A-8B32-521FFEC071E0}"/>
    <dgm:cxn modelId="{281E2EE5-D3B4-4FA1-8B9A-52899E379F79}" type="presOf" srcId="{36D15906-3562-4EB9-B508-AB331FF2D84D}" destId="{BCDE161C-1E03-4628-845D-6D6749AC3636}" srcOrd="0" destOrd="0" presId="urn:microsoft.com/office/officeart/2016/7/layout/ChevronBlockProcess"/>
    <dgm:cxn modelId="{663D0FEB-BA0C-400C-9CCD-7D75A2D20119}" srcId="{2E813B4D-14B7-475B-942C-C64CE38286B9}" destId="{2B902E2A-B17C-4F68-BD90-567BBB0184C0}" srcOrd="0" destOrd="0" parTransId="{C25D3BA4-DECA-4EA3-B8DD-4B5138BAFE03}" sibTransId="{4E0B47FA-DDA8-4307-8A2C-7620C50C8B61}"/>
    <dgm:cxn modelId="{1CA45AEC-EF85-4FFF-B1CB-982CE6E35258}" srcId="{85A43AB8-E88F-4D3D-8614-72782D72AE29}" destId="{F19BB7E7-E36B-4453-93FE-C67E319C184E}" srcOrd="4" destOrd="0" parTransId="{B31CA4DD-183A-4614-AF76-7AC381E310D8}" sibTransId="{833478D4-E418-4956-AFDC-31FBF62BAD15}"/>
    <dgm:cxn modelId="{B091CFF0-E896-4188-92E2-B753A68BBA41}" type="presOf" srcId="{2E813B4D-14B7-475B-942C-C64CE38286B9}" destId="{E3BFA1B7-C932-43C9-BEB7-4C47CE3ED295}" srcOrd="0" destOrd="0" presId="urn:microsoft.com/office/officeart/2016/7/layout/ChevronBlockProcess"/>
    <dgm:cxn modelId="{8804B7F1-D196-428B-A401-B20E9D9DB44C}" srcId="{322DCBA8-0DA7-4CAE-BF18-23232E618407}" destId="{FB862AEE-FB03-4CE7-98B1-42E829A52D6F}" srcOrd="1" destOrd="0" parTransId="{08507FC9-3F0F-4A3E-9D1C-E84D237051D7}" sibTransId="{DDA1769D-419F-4B8F-9630-82ADA3DE1220}"/>
    <dgm:cxn modelId="{DBAB67F3-FC72-49C9-B869-9CEF8830867E}" srcId="{322DCBA8-0DA7-4CAE-BF18-23232E618407}" destId="{216167B3-F7EF-4AFD-9170-173B1F2B0E84}" srcOrd="3" destOrd="0" parTransId="{1D451C25-F5DB-4329-B6B0-E447DE7F078B}" sibTransId="{558E48A7-44F2-421E-BB6A-4755E7CEB48B}"/>
    <dgm:cxn modelId="{E8397AF4-C34E-4DED-B7DD-0A265C770130}" srcId="{3176F542-3A5E-475F-8FF1-014716BC6B30}" destId="{7224F956-6393-4D17-8346-6AC623F58363}" srcOrd="0" destOrd="0" parTransId="{E8BBD34F-8E8F-4D7F-97C5-1E2B04E5F89B}" sibTransId="{54590D6B-0FD0-4801-AF77-1AB0AA4E02E5}"/>
    <dgm:cxn modelId="{33FC85EB-D4D7-455B-98CD-12E6BF150C59}" type="presParOf" srcId="{CFF03ED8-B8EB-477A-A210-286DDF06CA67}" destId="{C6456B44-5CC0-4C1C-8F30-DC84E9FECB4B}" srcOrd="0" destOrd="0" presId="urn:microsoft.com/office/officeart/2016/7/layout/ChevronBlockProcess"/>
    <dgm:cxn modelId="{FF4CACD4-E585-4832-A097-168F75CE34E8}" type="presParOf" srcId="{C6456B44-5CC0-4C1C-8F30-DC84E9FECB4B}" destId="{14D06A10-1CE7-4A8F-864D-47A9CEF57D2E}" srcOrd="0" destOrd="0" presId="urn:microsoft.com/office/officeart/2016/7/layout/ChevronBlockProcess"/>
    <dgm:cxn modelId="{46975161-A702-4DEB-8D90-B52DAE9F3517}" type="presParOf" srcId="{C6456B44-5CC0-4C1C-8F30-DC84E9FECB4B}" destId="{8488D31B-39EF-4D1E-B5D1-1074DDBF0B0F}" srcOrd="1" destOrd="0" presId="urn:microsoft.com/office/officeart/2016/7/layout/ChevronBlockProcess"/>
    <dgm:cxn modelId="{A36A9666-2B35-4986-98F2-2AE302E29670}" type="presParOf" srcId="{CFF03ED8-B8EB-477A-A210-286DDF06CA67}" destId="{CD3F79C5-08FE-443C-A1A7-25FFF9C7DA83}" srcOrd="1" destOrd="0" presId="urn:microsoft.com/office/officeart/2016/7/layout/ChevronBlockProcess"/>
    <dgm:cxn modelId="{9894AE48-54C2-42E7-95BA-3B1D4DCDCB3B}" type="presParOf" srcId="{CFF03ED8-B8EB-477A-A210-286DDF06CA67}" destId="{02FC82D3-7FFB-4919-BC49-AAC04784E434}" srcOrd="2" destOrd="0" presId="urn:microsoft.com/office/officeart/2016/7/layout/ChevronBlockProcess"/>
    <dgm:cxn modelId="{B366058E-CA08-401F-B0D6-EFB6057C4C6E}" type="presParOf" srcId="{02FC82D3-7FFB-4919-BC49-AAC04784E434}" destId="{E3BFA1B7-C932-43C9-BEB7-4C47CE3ED295}" srcOrd="0" destOrd="0" presId="urn:microsoft.com/office/officeart/2016/7/layout/ChevronBlockProcess"/>
    <dgm:cxn modelId="{F0674E91-4031-421B-B37A-E87B48949AEF}" type="presParOf" srcId="{02FC82D3-7FFB-4919-BC49-AAC04784E434}" destId="{0A2CAA16-F4EC-41F1-B0CA-41E4A50CD17E}" srcOrd="1" destOrd="0" presId="urn:microsoft.com/office/officeart/2016/7/layout/ChevronBlockProcess"/>
    <dgm:cxn modelId="{C435DA6F-D375-4DD8-BEC7-6426183D2B90}" type="presParOf" srcId="{CFF03ED8-B8EB-477A-A210-286DDF06CA67}" destId="{3F8639AF-A2FB-40FF-9A89-003036DB87FE}" srcOrd="3" destOrd="0" presId="urn:microsoft.com/office/officeart/2016/7/layout/ChevronBlockProcess"/>
    <dgm:cxn modelId="{22F97AD8-AD4A-4B03-8596-C9B94F44AFE4}" type="presParOf" srcId="{CFF03ED8-B8EB-477A-A210-286DDF06CA67}" destId="{6B93AD82-7C2F-4A47-ACE6-85C14F841665}" srcOrd="4" destOrd="0" presId="urn:microsoft.com/office/officeart/2016/7/layout/ChevronBlockProcess"/>
    <dgm:cxn modelId="{AA437F8D-E9DC-4CEA-823C-B48B36DCB655}" type="presParOf" srcId="{6B93AD82-7C2F-4A47-ACE6-85C14F841665}" destId="{41E99B69-F041-4DA1-80EE-15210516B603}" srcOrd="0" destOrd="0" presId="urn:microsoft.com/office/officeart/2016/7/layout/ChevronBlockProcess"/>
    <dgm:cxn modelId="{9EAE9977-F118-41B8-BE0C-0E35BD12C339}" type="presParOf" srcId="{6B93AD82-7C2F-4A47-ACE6-85C14F841665}" destId="{BCDE161C-1E03-4628-845D-6D6749AC3636}" srcOrd="1" destOrd="0" presId="urn:microsoft.com/office/officeart/2016/7/layout/ChevronBlockProcess"/>
    <dgm:cxn modelId="{9D3A813D-4551-42B1-9508-BB3F783826C7}" type="presParOf" srcId="{CFF03ED8-B8EB-477A-A210-286DDF06CA67}" destId="{426056E1-27EE-4637-9CB5-90774592BBA6}" srcOrd="5" destOrd="0" presId="urn:microsoft.com/office/officeart/2016/7/layout/ChevronBlockProcess"/>
    <dgm:cxn modelId="{05A46B91-5446-4032-8B06-1DE00A774098}" type="presParOf" srcId="{CFF03ED8-B8EB-477A-A210-286DDF06CA67}" destId="{77857BC5-7C7F-42CE-8354-FD03F547857F}" srcOrd="6" destOrd="0" presId="urn:microsoft.com/office/officeart/2016/7/layout/ChevronBlockProcess"/>
    <dgm:cxn modelId="{A364532E-2ED3-4472-9D66-4FF5B0F275CA}" type="presParOf" srcId="{77857BC5-7C7F-42CE-8354-FD03F547857F}" destId="{78447332-BAEF-43B8-87E6-CE3DF7B19C65}" srcOrd="0" destOrd="0" presId="urn:microsoft.com/office/officeart/2016/7/layout/ChevronBlockProcess"/>
    <dgm:cxn modelId="{84E668FE-F430-4890-9953-331FAC513C87}" type="presParOf" srcId="{77857BC5-7C7F-42CE-8354-FD03F547857F}" destId="{51F2D9EF-D72E-4D64-87DE-1D6B457B2FB7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A7E63-2556-4D20-8439-879EDAE8BCD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16E42-4E9F-4FB5-82EE-C1438ECB8DA0}">
      <dgm:prSet/>
      <dgm:spPr>
        <a:xfrm>
          <a:off x="4621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Identificirati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r-H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problem i </a:t>
          </a:r>
          <a:r>
            <a:rPr lang="en-U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prijetnje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31E3D98-CA27-435A-B415-9B847461DCB0}" type="sibTrans" cxnId="{277EA044-6DA4-49A4-9398-970BE9132727}">
      <dgm:prSet/>
      <dgm:spPr/>
      <dgm:t>
        <a:bodyPr/>
        <a:lstStyle/>
        <a:p>
          <a:endParaRPr lang="en-US"/>
        </a:p>
      </dgm:t>
    </dgm:pt>
    <dgm:pt modelId="{312FCB32-58FB-4D09-9546-263F68FDB0E4}" type="parTrans" cxnId="{277EA044-6DA4-49A4-9398-970BE9132727}">
      <dgm:prSet/>
      <dgm:spPr/>
      <dgm:t>
        <a:bodyPr/>
        <a:lstStyle/>
        <a:p>
          <a:endParaRPr lang="en-US"/>
        </a:p>
      </dgm:t>
    </dgm:pt>
    <dgm:pt modelId="{11F25739-15EB-4112-B3D0-15153F34BB76}">
      <dgm:prSet/>
      <dgm:spPr>
        <a:xfrm>
          <a:off x="2126097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H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Opisati kontekst</a:t>
          </a:r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projekta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74016A1-F215-4A5D-A41A-740DAF950ECE}" type="sibTrans" cxnId="{A434CA49-2BA1-45C7-96C9-D674440841F6}">
      <dgm:prSet/>
      <dgm:spPr/>
      <dgm:t>
        <a:bodyPr/>
        <a:lstStyle/>
        <a:p>
          <a:endParaRPr lang="en-US"/>
        </a:p>
      </dgm:t>
    </dgm:pt>
    <dgm:pt modelId="{D71E9D95-FB2D-474F-86D7-54DF4F1AB122}" type="parTrans" cxnId="{A434CA49-2BA1-45C7-96C9-D674440841F6}">
      <dgm:prSet/>
      <dgm:spPr/>
      <dgm:t>
        <a:bodyPr/>
        <a:lstStyle/>
        <a:p>
          <a:endParaRPr lang="en-US"/>
        </a:p>
      </dgm:t>
    </dgm:pt>
    <dgm:pt modelId="{C85B0583-5DB5-4E34-83D4-F54080D2538A}">
      <dgm:prSet/>
      <dgm:spPr>
        <a:xfrm>
          <a:off x="4247573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Postaviti </a:t>
          </a:r>
          <a:r>
            <a:rPr lang="hr-H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jasne i ambiciozne </a:t>
          </a: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ciljeve</a:t>
          </a:r>
        </a:p>
      </dgm:t>
    </dgm:pt>
    <dgm:pt modelId="{70DDD160-26AB-481B-B9D9-A7B96096AD26}" type="sibTrans" cxnId="{F0F91975-A1FF-446B-9660-75B29C83C3A5}">
      <dgm:prSet/>
      <dgm:spPr/>
      <dgm:t>
        <a:bodyPr/>
        <a:lstStyle/>
        <a:p>
          <a:endParaRPr lang="en-US"/>
        </a:p>
      </dgm:t>
    </dgm:pt>
    <dgm:pt modelId="{E3BE2AF8-EF9B-4F81-B4E2-91606CA09108}" type="parTrans" cxnId="{F0F91975-A1FF-446B-9660-75B29C83C3A5}">
      <dgm:prSet/>
      <dgm:spPr/>
      <dgm:t>
        <a:bodyPr/>
        <a:lstStyle/>
        <a:p>
          <a:endParaRPr lang="en-US"/>
        </a:p>
      </dgm:t>
    </dgm:pt>
    <dgm:pt modelId="{4BE22277-95D9-45E0-A426-9257B4383D72}">
      <dgm:prSet/>
      <dgm:spPr>
        <a:xfrm>
          <a:off x="6369049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Osmisliti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aktivnosti</a:t>
          </a:r>
          <a:r>
            <a:rPr lang="hr-H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koje dovode do zadanih ciljeva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FF1301B-F840-41EE-B7D0-C08CF08AC051}" type="sibTrans" cxnId="{239E8F3E-BE96-4672-A2F5-95214B19BFF9}">
      <dgm:prSet/>
      <dgm:spPr/>
      <dgm:t>
        <a:bodyPr/>
        <a:lstStyle/>
        <a:p>
          <a:endParaRPr lang="en-US"/>
        </a:p>
      </dgm:t>
    </dgm:pt>
    <dgm:pt modelId="{D0B1ED93-F303-4BF2-944C-F0468B3C4887}" type="parTrans" cxnId="{239E8F3E-BE96-4672-A2F5-95214B19BFF9}">
      <dgm:prSet/>
      <dgm:spPr/>
      <dgm:t>
        <a:bodyPr/>
        <a:lstStyle/>
        <a:p>
          <a:endParaRPr lang="en-US"/>
        </a:p>
      </dgm:t>
    </dgm:pt>
    <dgm:pt modelId="{B9FAB231-580B-4928-B6AF-3AC6C78E626C}">
      <dgm:prSet/>
      <dgm:spPr>
        <a:xfrm>
          <a:off x="8490525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Odrediti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rezultate (kvantificirani indikatori)</a:t>
          </a:r>
        </a:p>
      </dgm:t>
    </dgm:pt>
    <dgm:pt modelId="{F635F9EA-901F-41D9-9070-D2F90074DDBA}" type="sibTrans" cxnId="{A0E07508-E008-4AC7-8C62-ACDA316B0B9C}">
      <dgm:prSet/>
      <dgm:spPr/>
      <dgm:t>
        <a:bodyPr/>
        <a:lstStyle/>
        <a:p>
          <a:endParaRPr lang="en-US"/>
        </a:p>
      </dgm:t>
    </dgm:pt>
    <dgm:pt modelId="{FD4C789D-FBA6-43F9-BB13-335F88313AFC}" type="parTrans" cxnId="{A0E07508-E008-4AC7-8C62-ACDA316B0B9C}">
      <dgm:prSet/>
      <dgm:spPr/>
      <dgm:t>
        <a:bodyPr/>
        <a:lstStyle/>
        <a:p>
          <a:endParaRPr lang="en-US"/>
        </a:p>
      </dgm:t>
    </dgm:pt>
    <dgm:pt modelId="{1B6058FA-4D96-44B8-A8F2-5C17A3F81CC9}" type="pres">
      <dgm:prSet presAssocID="{9C0A7E63-2556-4D20-8439-879EDAE8BCDE}" presName="CompostProcess" presStyleCnt="0">
        <dgm:presLayoutVars>
          <dgm:dir/>
          <dgm:resizeHandles val="exact"/>
        </dgm:presLayoutVars>
      </dgm:prSet>
      <dgm:spPr/>
    </dgm:pt>
    <dgm:pt modelId="{B321F1C7-84B8-4CAB-A6BD-0E81DDAE32E4}" type="pres">
      <dgm:prSet presAssocID="{9C0A7E63-2556-4D20-8439-879EDAE8BCDE}" presName="arrow" presStyleLbl="bgShp" presStyleIdx="0" presStyleCnt="1"/>
      <dgm:spPr>
        <a:xfrm>
          <a:off x="788669" y="0"/>
          <a:ext cx="8938260" cy="435133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92DC870-63CC-4DE0-BF30-39CD0B1212FE}" type="pres">
      <dgm:prSet presAssocID="{9C0A7E63-2556-4D20-8439-879EDAE8BCDE}" presName="linearProcess" presStyleCnt="0"/>
      <dgm:spPr/>
    </dgm:pt>
    <dgm:pt modelId="{256AE679-E28F-4E26-9CC3-C209275E1183}" type="pres">
      <dgm:prSet presAssocID="{EA516E42-4E9F-4FB5-82EE-C1438ECB8DA0}" presName="textNode" presStyleLbl="node1" presStyleIdx="0" presStyleCnt="5">
        <dgm:presLayoutVars>
          <dgm:bulletEnabled val="1"/>
        </dgm:presLayoutVars>
      </dgm:prSet>
      <dgm:spPr/>
    </dgm:pt>
    <dgm:pt modelId="{08751158-81AB-480A-95B3-EADC0B194AF1}" type="pres">
      <dgm:prSet presAssocID="{031E3D98-CA27-435A-B415-9B847461DCB0}" presName="sibTrans" presStyleCnt="0"/>
      <dgm:spPr/>
    </dgm:pt>
    <dgm:pt modelId="{FBEA5F35-1AB8-4454-94BA-35806F040C0F}" type="pres">
      <dgm:prSet presAssocID="{11F25739-15EB-4112-B3D0-15153F34BB76}" presName="textNode" presStyleLbl="node1" presStyleIdx="1" presStyleCnt="5">
        <dgm:presLayoutVars>
          <dgm:bulletEnabled val="1"/>
        </dgm:presLayoutVars>
      </dgm:prSet>
      <dgm:spPr/>
    </dgm:pt>
    <dgm:pt modelId="{7646BC75-ABDC-468D-9292-B0D57CE35EA5}" type="pres">
      <dgm:prSet presAssocID="{E74016A1-F215-4A5D-A41A-740DAF950ECE}" presName="sibTrans" presStyleCnt="0"/>
      <dgm:spPr/>
    </dgm:pt>
    <dgm:pt modelId="{3CC3DA91-FD70-42A8-97B0-A76B8417C89C}" type="pres">
      <dgm:prSet presAssocID="{C85B0583-5DB5-4E34-83D4-F54080D2538A}" presName="textNode" presStyleLbl="node1" presStyleIdx="2" presStyleCnt="5">
        <dgm:presLayoutVars>
          <dgm:bulletEnabled val="1"/>
        </dgm:presLayoutVars>
      </dgm:prSet>
      <dgm:spPr/>
    </dgm:pt>
    <dgm:pt modelId="{97796706-399B-46CB-8748-0F91E4949279}" type="pres">
      <dgm:prSet presAssocID="{70DDD160-26AB-481B-B9D9-A7B96096AD26}" presName="sibTrans" presStyleCnt="0"/>
      <dgm:spPr/>
    </dgm:pt>
    <dgm:pt modelId="{21AF1699-3112-4DA7-BC51-31CE0257D07D}" type="pres">
      <dgm:prSet presAssocID="{4BE22277-95D9-45E0-A426-9257B4383D72}" presName="textNode" presStyleLbl="node1" presStyleIdx="3" presStyleCnt="5">
        <dgm:presLayoutVars>
          <dgm:bulletEnabled val="1"/>
        </dgm:presLayoutVars>
      </dgm:prSet>
      <dgm:spPr/>
    </dgm:pt>
    <dgm:pt modelId="{D80587F7-1068-455E-AC4A-169751298A0D}" type="pres">
      <dgm:prSet presAssocID="{2FF1301B-F840-41EE-B7D0-C08CF08AC051}" presName="sibTrans" presStyleCnt="0"/>
      <dgm:spPr/>
    </dgm:pt>
    <dgm:pt modelId="{5DA5D9F2-B7B6-41B0-AF76-2E2888E23E8B}" type="pres">
      <dgm:prSet presAssocID="{B9FAB231-580B-4928-B6AF-3AC6C78E626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0E07508-E008-4AC7-8C62-ACDA316B0B9C}" srcId="{9C0A7E63-2556-4D20-8439-879EDAE8BCDE}" destId="{B9FAB231-580B-4928-B6AF-3AC6C78E626C}" srcOrd="4" destOrd="0" parTransId="{FD4C789D-FBA6-43F9-BB13-335F88313AFC}" sibTransId="{F635F9EA-901F-41D9-9070-D2F90074DDBA}"/>
    <dgm:cxn modelId="{AACA5622-F566-4403-B723-EC39E26CB188}" type="presOf" srcId="{9C0A7E63-2556-4D20-8439-879EDAE8BCDE}" destId="{1B6058FA-4D96-44B8-A8F2-5C17A3F81CC9}" srcOrd="0" destOrd="0" presId="urn:microsoft.com/office/officeart/2005/8/layout/hProcess9"/>
    <dgm:cxn modelId="{239E8F3E-BE96-4672-A2F5-95214B19BFF9}" srcId="{9C0A7E63-2556-4D20-8439-879EDAE8BCDE}" destId="{4BE22277-95D9-45E0-A426-9257B4383D72}" srcOrd="3" destOrd="0" parTransId="{D0B1ED93-F303-4BF2-944C-F0468B3C4887}" sibTransId="{2FF1301B-F840-41EE-B7D0-C08CF08AC051}"/>
    <dgm:cxn modelId="{277EA044-6DA4-49A4-9398-970BE9132727}" srcId="{9C0A7E63-2556-4D20-8439-879EDAE8BCDE}" destId="{EA516E42-4E9F-4FB5-82EE-C1438ECB8DA0}" srcOrd="0" destOrd="0" parTransId="{312FCB32-58FB-4D09-9546-263F68FDB0E4}" sibTransId="{031E3D98-CA27-435A-B415-9B847461DCB0}"/>
    <dgm:cxn modelId="{A434CA49-2BA1-45C7-96C9-D674440841F6}" srcId="{9C0A7E63-2556-4D20-8439-879EDAE8BCDE}" destId="{11F25739-15EB-4112-B3D0-15153F34BB76}" srcOrd="1" destOrd="0" parTransId="{D71E9D95-FB2D-474F-86D7-54DF4F1AB122}" sibTransId="{E74016A1-F215-4A5D-A41A-740DAF950ECE}"/>
    <dgm:cxn modelId="{A8315B4E-0638-4387-9D40-55C76AB3BCA2}" type="presOf" srcId="{C85B0583-5DB5-4E34-83D4-F54080D2538A}" destId="{3CC3DA91-FD70-42A8-97B0-A76B8417C89C}" srcOrd="0" destOrd="0" presId="urn:microsoft.com/office/officeart/2005/8/layout/hProcess9"/>
    <dgm:cxn modelId="{368C7A51-7606-4626-BC28-09A5A388DFF0}" type="presOf" srcId="{11F25739-15EB-4112-B3D0-15153F34BB76}" destId="{FBEA5F35-1AB8-4454-94BA-35806F040C0F}" srcOrd="0" destOrd="0" presId="urn:microsoft.com/office/officeart/2005/8/layout/hProcess9"/>
    <dgm:cxn modelId="{F0F91975-A1FF-446B-9660-75B29C83C3A5}" srcId="{9C0A7E63-2556-4D20-8439-879EDAE8BCDE}" destId="{C85B0583-5DB5-4E34-83D4-F54080D2538A}" srcOrd="2" destOrd="0" parTransId="{E3BE2AF8-EF9B-4F81-B4E2-91606CA09108}" sibTransId="{70DDD160-26AB-481B-B9D9-A7B96096AD26}"/>
    <dgm:cxn modelId="{15DF395A-E7FA-485B-97D9-779F1E5E2C17}" type="presOf" srcId="{4BE22277-95D9-45E0-A426-9257B4383D72}" destId="{21AF1699-3112-4DA7-BC51-31CE0257D07D}" srcOrd="0" destOrd="0" presId="urn:microsoft.com/office/officeart/2005/8/layout/hProcess9"/>
    <dgm:cxn modelId="{6EF6EBA4-9B16-408C-8AD4-23EF454B5AA7}" type="presOf" srcId="{EA516E42-4E9F-4FB5-82EE-C1438ECB8DA0}" destId="{256AE679-E28F-4E26-9CC3-C209275E1183}" srcOrd="0" destOrd="0" presId="urn:microsoft.com/office/officeart/2005/8/layout/hProcess9"/>
    <dgm:cxn modelId="{A5E6D2DE-54F1-4C0B-B356-E189D1E6616A}" type="presOf" srcId="{B9FAB231-580B-4928-B6AF-3AC6C78E626C}" destId="{5DA5D9F2-B7B6-41B0-AF76-2E2888E23E8B}" srcOrd="0" destOrd="0" presId="urn:microsoft.com/office/officeart/2005/8/layout/hProcess9"/>
    <dgm:cxn modelId="{1C3F4D93-B9E1-4C66-83EC-2B8AF7391D8B}" type="presParOf" srcId="{1B6058FA-4D96-44B8-A8F2-5C17A3F81CC9}" destId="{B321F1C7-84B8-4CAB-A6BD-0E81DDAE32E4}" srcOrd="0" destOrd="0" presId="urn:microsoft.com/office/officeart/2005/8/layout/hProcess9"/>
    <dgm:cxn modelId="{243B4753-E192-41D0-A98E-94AE7D4513AE}" type="presParOf" srcId="{1B6058FA-4D96-44B8-A8F2-5C17A3F81CC9}" destId="{792DC870-63CC-4DE0-BF30-39CD0B1212FE}" srcOrd="1" destOrd="0" presId="urn:microsoft.com/office/officeart/2005/8/layout/hProcess9"/>
    <dgm:cxn modelId="{F7D928EA-26A5-4F5A-979F-2292A3C29CA7}" type="presParOf" srcId="{792DC870-63CC-4DE0-BF30-39CD0B1212FE}" destId="{256AE679-E28F-4E26-9CC3-C209275E1183}" srcOrd="0" destOrd="0" presId="urn:microsoft.com/office/officeart/2005/8/layout/hProcess9"/>
    <dgm:cxn modelId="{42096494-1782-4ACA-BDD3-1F826162AD58}" type="presParOf" srcId="{792DC870-63CC-4DE0-BF30-39CD0B1212FE}" destId="{08751158-81AB-480A-95B3-EADC0B194AF1}" srcOrd="1" destOrd="0" presId="urn:microsoft.com/office/officeart/2005/8/layout/hProcess9"/>
    <dgm:cxn modelId="{3B58DB4B-C042-4F00-83A3-58D5EA7E9F57}" type="presParOf" srcId="{792DC870-63CC-4DE0-BF30-39CD0B1212FE}" destId="{FBEA5F35-1AB8-4454-94BA-35806F040C0F}" srcOrd="2" destOrd="0" presId="urn:microsoft.com/office/officeart/2005/8/layout/hProcess9"/>
    <dgm:cxn modelId="{A5B50E05-9007-4EDE-A6EA-DDACA1094A78}" type="presParOf" srcId="{792DC870-63CC-4DE0-BF30-39CD0B1212FE}" destId="{7646BC75-ABDC-468D-9292-B0D57CE35EA5}" srcOrd="3" destOrd="0" presId="urn:microsoft.com/office/officeart/2005/8/layout/hProcess9"/>
    <dgm:cxn modelId="{D7863FED-872D-4140-BFA7-7238251745A0}" type="presParOf" srcId="{792DC870-63CC-4DE0-BF30-39CD0B1212FE}" destId="{3CC3DA91-FD70-42A8-97B0-A76B8417C89C}" srcOrd="4" destOrd="0" presId="urn:microsoft.com/office/officeart/2005/8/layout/hProcess9"/>
    <dgm:cxn modelId="{E2D285DC-196C-4529-907D-114AF0CC761D}" type="presParOf" srcId="{792DC870-63CC-4DE0-BF30-39CD0B1212FE}" destId="{97796706-399B-46CB-8748-0F91E4949279}" srcOrd="5" destOrd="0" presId="urn:microsoft.com/office/officeart/2005/8/layout/hProcess9"/>
    <dgm:cxn modelId="{5F6A7747-4FE9-457E-9CAB-0DB3476EE921}" type="presParOf" srcId="{792DC870-63CC-4DE0-BF30-39CD0B1212FE}" destId="{21AF1699-3112-4DA7-BC51-31CE0257D07D}" srcOrd="6" destOrd="0" presId="urn:microsoft.com/office/officeart/2005/8/layout/hProcess9"/>
    <dgm:cxn modelId="{B595CE9E-AD5B-4383-B22C-85BCFE60339C}" type="presParOf" srcId="{792DC870-63CC-4DE0-BF30-39CD0B1212FE}" destId="{D80587F7-1068-455E-AC4A-169751298A0D}" srcOrd="7" destOrd="0" presId="urn:microsoft.com/office/officeart/2005/8/layout/hProcess9"/>
    <dgm:cxn modelId="{C910D926-DEAB-40DD-B0EB-5B1A62132EFA}" type="presParOf" srcId="{792DC870-63CC-4DE0-BF30-39CD0B1212FE}" destId="{5DA5D9F2-B7B6-41B0-AF76-2E2888E23E8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9C8C1-6EEA-4A53-9402-7E4852A1737D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hr-HR"/>
        </a:p>
      </dgm:t>
    </dgm:pt>
    <dgm:pt modelId="{5123D025-0F99-4A59-B8E2-E0B0F94186D4}">
      <dgm:prSet custT="1"/>
      <dgm:spPr>
        <a:solidFill>
          <a:srgbClr val="C00000"/>
        </a:solidFill>
      </dgm:spPr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Najčešće</a:t>
          </a:r>
          <a:r>
            <a:rPr lang="en-GB" sz="3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GB" sz="3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greške</a:t>
          </a:r>
          <a:endParaRPr lang="en-GB" sz="3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0F944D6-9067-4F23-87AE-93E45B36E56A}" type="parTrans" cxnId="{4D186D2E-6F4D-4663-B73A-F087A11BB6A2}">
      <dgm:prSet/>
      <dgm:spPr/>
      <dgm:t>
        <a:bodyPr/>
        <a:lstStyle/>
        <a:p>
          <a:endParaRPr lang="hr-HR"/>
        </a:p>
      </dgm:t>
    </dgm:pt>
    <dgm:pt modelId="{64CE6D1F-FF40-44DC-9E86-92A8BB09F8FC}" type="sibTrans" cxnId="{4D186D2E-6F4D-4663-B73A-F087A11BB6A2}">
      <dgm:prSet/>
      <dgm:spPr/>
      <dgm:t>
        <a:bodyPr/>
        <a:lstStyle/>
        <a:p>
          <a:endParaRPr lang="hr-HR"/>
        </a:p>
      </dgm:t>
    </dgm:pt>
    <dgm:pt modelId="{9CC50936-FC3C-4161-8466-FD4767EB0B02}" type="pres">
      <dgm:prSet presAssocID="{D159C8C1-6EEA-4A53-9402-7E4852A1737D}" presName="linear" presStyleCnt="0">
        <dgm:presLayoutVars>
          <dgm:animLvl val="lvl"/>
          <dgm:resizeHandles val="exact"/>
        </dgm:presLayoutVars>
      </dgm:prSet>
      <dgm:spPr/>
    </dgm:pt>
    <dgm:pt modelId="{59D3446C-5A8A-4D04-A532-90958847927A}" type="pres">
      <dgm:prSet presAssocID="{5123D025-0F99-4A59-B8E2-E0B0F94186D4}" presName="parentText" presStyleLbl="node1" presStyleIdx="0" presStyleCnt="1" custScaleY="141684" custLinFactNeighborX="371" custLinFactNeighborY="-9343">
        <dgm:presLayoutVars>
          <dgm:chMax val="0"/>
          <dgm:bulletEnabled val="1"/>
        </dgm:presLayoutVars>
      </dgm:prSet>
      <dgm:spPr/>
    </dgm:pt>
  </dgm:ptLst>
  <dgm:cxnLst>
    <dgm:cxn modelId="{AA8C4211-5DED-4398-96AF-F1184182C111}" type="presOf" srcId="{5123D025-0F99-4A59-B8E2-E0B0F94186D4}" destId="{59D3446C-5A8A-4D04-A532-90958847927A}" srcOrd="0" destOrd="0" presId="urn:microsoft.com/office/officeart/2005/8/layout/vList2"/>
    <dgm:cxn modelId="{4D186D2E-6F4D-4663-B73A-F087A11BB6A2}" srcId="{D159C8C1-6EEA-4A53-9402-7E4852A1737D}" destId="{5123D025-0F99-4A59-B8E2-E0B0F94186D4}" srcOrd="0" destOrd="0" parTransId="{C0F944D6-9067-4F23-87AE-93E45B36E56A}" sibTransId="{64CE6D1F-FF40-44DC-9E86-92A8BB09F8FC}"/>
    <dgm:cxn modelId="{FBE44347-742D-45D8-BF37-A59760FDCDE4}" type="presOf" srcId="{D159C8C1-6EEA-4A53-9402-7E4852A1737D}" destId="{9CC50936-FC3C-4161-8466-FD4767EB0B02}" srcOrd="0" destOrd="0" presId="urn:microsoft.com/office/officeart/2005/8/layout/vList2"/>
    <dgm:cxn modelId="{B4744FEE-FB69-4268-98AA-A06E95F000E3}" type="presParOf" srcId="{9CC50936-FC3C-4161-8466-FD4767EB0B02}" destId="{59D3446C-5A8A-4D04-A532-9095884792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6A10-1CE7-4A8F-864D-47A9CEF57D2E}">
      <dsp:nvSpPr>
        <dsp:cNvPr id="0" name=""/>
        <dsp:cNvSpPr/>
      </dsp:nvSpPr>
      <dsp:spPr>
        <a:xfrm>
          <a:off x="3289" y="397"/>
          <a:ext cx="2709295" cy="812788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57" tIns="100357" rIns="100357" bIns="1003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Relevantnost </a:t>
          </a:r>
          <a:r>
            <a:rPr lang="en-GB" sz="2100" b="1" kern="1200" dirty="0"/>
            <a:t>   </a:t>
          </a:r>
          <a:r>
            <a:rPr lang="hr-HR" sz="2100" b="1" kern="1200" dirty="0"/>
            <a:t>(0-20 )</a:t>
          </a:r>
          <a:endParaRPr lang="en-US" sz="2100" kern="1200" dirty="0"/>
        </a:p>
      </dsp:txBody>
      <dsp:txXfrm>
        <a:off x="247125" y="397"/>
        <a:ext cx="2221623" cy="812788"/>
      </dsp:txXfrm>
    </dsp:sp>
    <dsp:sp modelId="{8488D31B-39EF-4D1E-B5D1-1074DDBF0B0F}">
      <dsp:nvSpPr>
        <dsp:cNvPr id="0" name=""/>
        <dsp:cNvSpPr/>
      </dsp:nvSpPr>
      <dsp:spPr>
        <a:xfrm>
          <a:off x="3289" y="813186"/>
          <a:ext cx="2465459" cy="465523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826" tIns="194826" rIns="194826" bIns="38965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 dirty="0"/>
            <a:t>D</a:t>
          </a:r>
          <a:r>
            <a:rPr lang="hr-HR" sz="1800" kern="1200" dirty="0"/>
            <a:t>oprinos jednom ili više </a:t>
          </a:r>
          <a:r>
            <a:rPr lang="hr-HR" sz="1800" b="1" kern="1200" dirty="0"/>
            <a:t>posebnih ciljeva programa LIFE i potprograma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r-HR" sz="1800" kern="1200" dirty="0"/>
            <a:t>Usklađenost prijedloga s </a:t>
          </a:r>
          <a:r>
            <a:rPr lang="hr-HR" sz="1800" b="1" kern="1200" dirty="0"/>
            <a:t>opisom iz poziva i prioritetima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r-HR" sz="1800" kern="1200" dirty="0"/>
            <a:t>Intervencijska logika projekta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r-HR" sz="1800" b="1" kern="1200" dirty="0"/>
            <a:t>Dodatne koristi </a:t>
          </a:r>
          <a:r>
            <a:rPr lang="hr-HR" sz="1800" kern="1200" dirty="0"/>
            <a:t>i </a:t>
          </a:r>
          <a:r>
            <a:rPr lang="hr-HR" sz="1800" b="1" kern="1200" dirty="0"/>
            <a:t>sinergija</a:t>
          </a:r>
          <a:r>
            <a:rPr lang="hr-HR" sz="1800" kern="1200" dirty="0"/>
            <a:t> s drugim područjima politike važnim za postizanje ciljeva politike okoliša i klime</a:t>
          </a:r>
          <a:endParaRPr lang="en-US" sz="1800" kern="1200" dirty="0"/>
        </a:p>
      </dsp:txBody>
      <dsp:txXfrm>
        <a:off x="3289" y="813186"/>
        <a:ext cx="2465459" cy="4655232"/>
      </dsp:txXfrm>
    </dsp:sp>
    <dsp:sp modelId="{E3BFA1B7-C932-43C9-BEB7-4C47CE3ED295}">
      <dsp:nvSpPr>
        <dsp:cNvPr id="0" name=""/>
        <dsp:cNvSpPr/>
      </dsp:nvSpPr>
      <dsp:spPr>
        <a:xfrm>
          <a:off x="2656538" y="397"/>
          <a:ext cx="2709295" cy="812788"/>
        </a:xfrm>
        <a:prstGeom prst="chevron">
          <a:avLst>
            <a:gd name="adj" fmla="val 3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57" tIns="100357" rIns="100357" bIns="1003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Učinak</a:t>
          </a:r>
          <a:r>
            <a:rPr lang="en-GB" sz="2100" b="1" kern="1200" dirty="0"/>
            <a:t> </a:t>
          </a:r>
          <a:r>
            <a:rPr lang="hr-HR" sz="2100" b="1" kern="1200" dirty="0"/>
            <a:t>(0-20)</a:t>
          </a:r>
          <a:r>
            <a:rPr lang="en-GB" sz="2100" b="1" kern="1200" dirty="0"/>
            <a:t> x </a:t>
          </a:r>
          <a:r>
            <a:rPr lang="en-GB" sz="2100" b="1" kern="1200" dirty="0">
              <a:solidFill>
                <a:srgbClr val="FF0000"/>
              </a:solidFill>
            </a:rPr>
            <a:t>1.5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900374" y="397"/>
        <a:ext cx="2221623" cy="812788"/>
      </dsp:txXfrm>
    </dsp:sp>
    <dsp:sp modelId="{0A2CAA16-F4EC-41F1-B0CA-41E4A50CD17E}">
      <dsp:nvSpPr>
        <dsp:cNvPr id="0" name=""/>
        <dsp:cNvSpPr/>
      </dsp:nvSpPr>
      <dsp:spPr>
        <a:xfrm>
          <a:off x="2656538" y="813186"/>
          <a:ext cx="2465459" cy="4655232"/>
        </a:xfrm>
        <a:prstGeom prst="rect">
          <a:avLst/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981555"/>
              <a:satOff val="889"/>
              <a:lumOff val="1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826" tIns="194826" rIns="194826" bIns="38965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A</a:t>
          </a:r>
          <a:r>
            <a:rPr lang="hr-HR" sz="1800" b="1" kern="1200" dirty="0"/>
            <a:t>mbicioznost</a:t>
          </a:r>
          <a:r>
            <a:rPr lang="hr-HR" sz="1800" kern="1200" dirty="0"/>
            <a:t> i vjerodostojnost tijekom i nakon projekta 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O</a:t>
          </a:r>
          <a:r>
            <a:rPr lang="hr-HR" sz="1800" b="1" kern="1200" dirty="0"/>
            <a:t>drživost</a:t>
          </a:r>
          <a:r>
            <a:rPr lang="hr-HR" sz="1800" kern="1200" dirty="0"/>
            <a:t> rezultata projekta 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800" kern="1200" dirty="0"/>
            <a:t>Mogućnost </a:t>
          </a:r>
          <a:r>
            <a:rPr lang="hr-HR" sz="1800" b="1" kern="1200" dirty="0"/>
            <a:t>repliciranja</a:t>
          </a:r>
          <a:r>
            <a:rPr lang="hr-HR" sz="1800" kern="1200" dirty="0"/>
            <a:t> u istim ili drugim sektorima; </a:t>
          </a:r>
          <a:r>
            <a:rPr lang="en-US" sz="1800" b="1" kern="1200" dirty="0"/>
            <a:t>k</a:t>
          </a:r>
          <a:r>
            <a:rPr lang="hr-HR" sz="1800" b="1" kern="1200" dirty="0"/>
            <a:t>orištenje rezultata</a:t>
          </a:r>
          <a:r>
            <a:rPr lang="hr-HR" sz="1800" kern="1200" dirty="0"/>
            <a:t> od strane javnih/privatnih aktera ili </a:t>
          </a:r>
          <a:r>
            <a:rPr lang="hr-HR" sz="1800" b="1" kern="1200" dirty="0"/>
            <a:t>mobilizacijom većih ulaganja </a:t>
          </a:r>
          <a:r>
            <a:rPr lang="hr-HR" sz="1800" u="sng" kern="1200" dirty="0"/>
            <a:t>(katalitički potencijal)</a:t>
          </a:r>
          <a:endParaRPr lang="en-US" sz="1800" kern="1200" dirty="0"/>
        </a:p>
      </dsp:txBody>
      <dsp:txXfrm>
        <a:off x="2656538" y="813186"/>
        <a:ext cx="2465459" cy="4655232"/>
      </dsp:txXfrm>
    </dsp:sp>
    <dsp:sp modelId="{41E99B69-F041-4DA1-80EE-15210516B603}">
      <dsp:nvSpPr>
        <dsp:cNvPr id="0" name=""/>
        <dsp:cNvSpPr/>
      </dsp:nvSpPr>
      <dsp:spPr>
        <a:xfrm>
          <a:off x="5309787" y="397"/>
          <a:ext cx="3097619" cy="812788"/>
        </a:xfrm>
        <a:prstGeom prst="chevron">
          <a:avLst>
            <a:gd name="adj" fmla="val 3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57" tIns="100357" rIns="100357" bIns="1003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Kvaliteta (0-20)</a:t>
          </a:r>
          <a:endParaRPr lang="en-US" sz="2100" kern="1200" dirty="0"/>
        </a:p>
      </dsp:txBody>
      <dsp:txXfrm>
        <a:off x="5553623" y="397"/>
        <a:ext cx="2609947" cy="812788"/>
      </dsp:txXfrm>
    </dsp:sp>
    <dsp:sp modelId="{BCDE161C-1E03-4628-845D-6D6749AC3636}">
      <dsp:nvSpPr>
        <dsp:cNvPr id="0" name=""/>
        <dsp:cNvSpPr/>
      </dsp:nvSpPr>
      <dsp:spPr>
        <a:xfrm>
          <a:off x="5319717" y="813186"/>
          <a:ext cx="2833922" cy="4655232"/>
        </a:xfrm>
        <a:prstGeom prst="rect">
          <a:avLst/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963110"/>
              <a:satOff val="1778"/>
              <a:lumOff val="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826" tIns="194826" rIns="194826" bIns="38965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/>
            <a:t>Jasnoća, relevantnost i izvedivost</a:t>
          </a:r>
          <a:endParaRPr lang="en-US" sz="18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Identifikacija i mobilizacija relevantnih </a:t>
          </a:r>
          <a:r>
            <a:rPr lang="hr-HR" sz="1800" b="1" kern="1200" dirty="0"/>
            <a:t>dionika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Odgovarajući </a:t>
          </a:r>
          <a:r>
            <a:rPr lang="hr-HR" sz="1800" b="1" kern="1200" dirty="0"/>
            <a:t>geografski fokus</a:t>
          </a:r>
          <a:r>
            <a:rPr lang="hr-HR" sz="1800" kern="1200" dirty="0"/>
            <a:t> aktivnosti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Kvaliteta plana za </a:t>
          </a:r>
          <a:r>
            <a:rPr lang="hr-HR" sz="1800" b="1" kern="1200" dirty="0"/>
            <a:t>praćenje i izvještavanje o utjecajima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Primjerenost i kvaliteta </a:t>
          </a:r>
          <a:r>
            <a:rPr lang="hr-HR" sz="1800" b="1" kern="1200" dirty="0"/>
            <a:t>komuniciranja projektnih rezultata </a:t>
          </a:r>
          <a:r>
            <a:rPr lang="hr-HR" sz="1800" kern="1200" dirty="0"/>
            <a:t>ciljnim skupinama</a:t>
          </a:r>
          <a:endParaRPr lang="en-US" sz="1800" kern="1200" dirty="0"/>
        </a:p>
      </dsp:txBody>
      <dsp:txXfrm>
        <a:off x="5319717" y="813186"/>
        <a:ext cx="2833922" cy="4655232"/>
      </dsp:txXfrm>
    </dsp:sp>
    <dsp:sp modelId="{78447332-BAEF-43B8-87E6-CE3DF7B19C65}">
      <dsp:nvSpPr>
        <dsp:cNvPr id="0" name=""/>
        <dsp:cNvSpPr/>
      </dsp:nvSpPr>
      <dsp:spPr>
        <a:xfrm>
          <a:off x="8384348" y="0"/>
          <a:ext cx="2709295" cy="812788"/>
        </a:xfrm>
        <a:prstGeom prst="chevron">
          <a:avLst>
            <a:gd name="adj" fmla="val 3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57" tIns="100357" rIns="100357" bIns="10035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Kapaciteti (0-20)</a:t>
          </a:r>
          <a:endParaRPr lang="en-US" sz="2100" kern="1200" dirty="0"/>
        </a:p>
      </dsp:txBody>
      <dsp:txXfrm>
        <a:off x="8628184" y="0"/>
        <a:ext cx="2221623" cy="812788"/>
      </dsp:txXfrm>
    </dsp:sp>
    <dsp:sp modelId="{51F2D9EF-D72E-4D64-87DE-1D6B457B2FB7}">
      <dsp:nvSpPr>
        <dsp:cNvPr id="0" name=""/>
        <dsp:cNvSpPr/>
      </dsp:nvSpPr>
      <dsp:spPr>
        <a:xfrm>
          <a:off x="8351359" y="813186"/>
          <a:ext cx="2756309" cy="4655232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826" tIns="194826" rIns="194826" bIns="38965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Stručan </a:t>
          </a:r>
          <a:r>
            <a:rPr lang="hr-HR" sz="1800" b="1" kern="1200" dirty="0"/>
            <a:t>projektni tim i dobra upravljačka struktura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Prikladnost, usklađenost, transparentnost </a:t>
          </a:r>
          <a:r>
            <a:rPr lang="hr-HR" sz="1800" b="1" kern="1200" dirty="0"/>
            <a:t>projektnog proračuna 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Zeleno upravljanje projektom</a:t>
          </a:r>
          <a:r>
            <a:rPr lang="en-GB" sz="1800" kern="1200"/>
            <a:t>; </a:t>
          </a:r>
          <a:r>
            <a:rPr lang="hr-HR" sz="1800" kern="1200"/>
            <a:t>korištenje </a:t>
          </a:r>
          <a:r>
            <a:rPr lang="hr-HR" sz="1800" kern="1200" dirty="0"/>
            <a:t>zelene nabave i metoda za izračun utjecaja na okoliš projekta 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Vrijednost za uloženi novac</a:t>
          </a:r>
          <a:endParaRPr lang="en-US" sz="1800" b="1" kern="1200" dirty="0"/>
        </a:p>
      </dsp:txBody>
      <dsp:txXfrm>
        <a:off x="8351359" y="813186"/>
        <a:ext cx="2756309" cy="4655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1F1C7-84B8-4CAB-A6BD-0E81DDAE32E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AE679-E28F-4E26-9CC3-C209275E1183}">
      <dsp:nvSpPr>
        <dsp:cNvPr id="0" name=""/>
        <dsp:cNvSpPr/>
      </dsp:nvSpPr>
      <dsp:spPr>
        <a:xfrm>
          <a:off x="4621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Identificirati</a:t>
          </a: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r-HR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problem i </a:t>
          </a:r>
          <a:r>
            <a:rPr lang="en-US" sz="22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prijetnje</a:t>
          </a:r>
          <a:endParaRPr lang="en-US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9587" y="1390367"/>
        <a:ext cx="1850521" cy="1570603"/>
      </dsp:txXfrm>
    </dsp:sp>
    <dsp:sp modelId="{FBEA5F35-1AB8-4454-94BA-35806F040C0F}">
      <dsp:nvSpPr>
        <dsp:cNvPr id="0" name=""/>
        <dsp:cNvSpPr/>
      </dsp:nvSpPr>
      <dsp:spPr>
        <a:xfrm>
          <a:off x="2126097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Opisati kontekst</a:t>
          </a:r>
          <a:r>
            <a:rPr lang="en-GB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projekta</a:t>
          </a:r>
          <a:endParaRPr lang="en-US" sz="2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11063" y="1390367"/>
        <a:ext cx="1850521" cy="1570603"/>
      </dsp:txXfrm>
    </dsp:sp>
    <dsp:sp modelId="{3CC3DA91-FD70-42A8-97B0-A76B8417C89C}">
      <dsp:nvSpPr>
        <dsp:cNvPr id="0" name=""/>
        <dsp:cNvSpPr/>
      </dsp:nvSpPr>
      <dsp:spPr>
        <a:xfrm>
          <a:off x="4247573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Postaviti </a:t>
          </a:r>
          <a:r>
            <a:rPr lang="hr-HR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jasne i ambiciozne </a:t>
          </a:r>
          <a:r>
            <a:rPr lang="en-US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ciljeve</a:t>
          </a:r>
        </a:p>
      </dsp:txBody>
      <dsp:txXfrm>
        <a:off x="4332539" y="1390367"/>
        <a:ext cx="1850521" cy="1570603"/>
      </dsp:txXfrm>
    </dsp:sp>
    <dsp:sp modelId="{21AF1699-3112-4DA7-BC51-31CE0257D07D}">
      <dsp:nvSpPr>
        <dsp:cNvPr id="0" name=""/>
        <dsp:cNvSpPr/>
      </dsp:nvSpPr>
      <dsp:spPr>
        <a:xfrm>
          <a:off x="6369049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Osmisliti</a:t>
          </a: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aktivnosti</a:t>
          </a:r>
          <a:r>
            <a:rPr lang="hr-HR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koje dovode do zadanih ciljeva</a:t>
          </a:r>
          <a:endParaRPr lang="en-US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454015" y="1390367"/>
        <a:ext cx="1850521" cy="1570603"/>
      </dsp:txXfrm>
    </dsp:sp>
    <dsp:sp modelId="{5DA5D9F2-B7B6-41B0-AF76-2E2888E23E8B}">
      <dsp:nvSpPr>
        <dsp:cNvPr id="0" name=""/>
        <dsp:cNvSpPr/>
      </dsp:nvSpPr>
      <dsp:spPr>
        <a:xfrm>
          <a:off x="8490525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Odrediti</a:t>
          </a: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rezultate (kvantificirani indikatori)</a:t>
          </a:r>
        </a:p>
      </dsp:txBody>
      <dsp:txXfrm>
        <a:off x="8575491" y="1390367"/>
        <a:ext cx="1850521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3446C-5A8A-4D04-A532-90958847927A}">
      <dsp:nvSpPr>
        <dsp:cNvPr id="0" name=""/>
        <dsp:cNvSpPr/>
      </dsp:nvSpPr>
      <dsp:spPr>
        <a:xfrm>
          <a:off x="0" y="0"/>
          <a:ext cx="4524208" cy="683754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Najčešće</a:t>
          </a:r>
          <a:r>
            <a:rPr lang="en-GB" sz="3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GB" sz="3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greške</a:t>
          </a:r>
          <a:endParaRPr lang="en-GB" sz="3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3378" y="33378"/>
        <a:ext cx="4457452" cy="61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3BC31-CF32-4816-90E9-951259F70A0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550E4-8967-49C1-95BE-053CBE4A49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10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Rele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550E4-8967-49C1-95BE-053CBE4A49D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52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BONUS 1:</a:t>
            </a:r>
          </a:p>
          <a:p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opisano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koji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znatne</a:t>
            </a:r>
            <a:r>
              <a:rPr lang="en-US" dirty="0"/>
              <a:t> </a:t>
            </a:r>
            <a:r>
              <a:rPr lang="en-US" dirty="0" err="1"/>
              <a:t>konkretne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b="1" dirty="0"/>
              <a:t>za </a:t>
            </a:r>
            <a:r>
              <a:rPr lang="en-US" b="1" dirty="0" err="1"/>
              <a:t>druga</a:t>
            </a:r>
            <a:r>
              <a:rPr lang="en-US" b="1" dirty="0"/>
              <a:t> LIFE </a:t>
            </a:r>
            <a:r>
              <a:rPr lang="en-US" b="1" dirty="0" err="1"/>
              <a:t>područja</a:t>
            </a:r>
            <a:r>
              <a:rPr lang="en-US" b="1" dirty="0"/>
              <a:t> (</a:t>
            </a:r>
            <a:r>
              <a:rPr lang="en-US" dirty="0" err="1"/>
              <a:t>doprinos</a:t>
            </a:r>
            <a:r>
              <a:rPr lang="en-US" dirty="0"/>
              <a:t> </a:t>
            </a:r>
            <a:r>
              <a:rPr lang="en-US" dirty="0" err="1"/>
              <a:t>prioritetima</a:t>
            </a:r>
            <a:r>
              <a:rPr lang="en-US" dirty="0"/>
              <a:t>/</a:t>
            </a:r>
            <a:r>
              <a:rPr lang="en-US" dirty="0" err="1"/>
              <a:t>ciljevima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potprograma</a:t>
            </a:r>
            <a:r>
              <a:rPr lang="en-US" dirty="0"/>
              <a:t>)</a:t>
            </a:r>
          </a:p>
          <a:p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kvantificirane</a:t>
            </a:r>
            <a:r>
              <a:rPr lang="en-US" dirty="0"/>
              <a:t> (</a:t>
            </a:r>
            <a:r>
              <a:rPr lang="en-US" dirty="0" err="1"/>
              <a:t>indikatori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predviđen</a:t>
            </a:r>
            <a:r>
              <a:rPr lang="en-US" dirty="0"/>
              <a:t> je monitoring</a:t>
            </a:r>
          </a:p>
          <a:p>
            <a:endParaRPr lang="hr-HR" dirty="0"/>
          </a:p>
          <a:p>
            <a:r>
              <a:rPr lang="hr-HR" b="1" dirty="0"/>
              <a:t>BONUS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EU </a:t>
            </a:r>
            <a:r>
              <a:rPr lang="en-GB" sz="1200" dirty="0" err="1"/>
              <a:t>ima</a:t>
            </a:r>
            <a:r>
              <a:rPr lang="en-GB" sz="1200" dirty="0"/>
              <a:t> 9 </a:t>
            </a:r>
            <a:r>
              <a:rPr lang="en-GB" sz="1200" dirty="0" err="1"/>
              <a:t>najudaljenijih</a:t>
            </a:r>
            <a:r>
              <a:rPr lang="en-GB" sz="1200" dirty="0"/>
              <a:t> </a:t>
            </a:r>
            <a:r>
              <a:rPr lang="en-GB" sz="1200" dirty="0" err="1"/>
              <a:t>regija</a:t>
            </a:r>
            <a:r>
              <a:rPr lang="en-GB" sz="1200" dirty="0"/>
              <a:t> : </a:t>
            </a:r>
            <a:r>
              <a:rPr lang="en-GB" sz="1200" dirty="0" err="1"/>
              <a:t>udaljena</a:t>
            </a:r>
            <a:r>
              <a:rPr lang="en-GB" sz="1200" dirty="0"/>
              <a:t> EU </a:t>
            </a:r>
            <a:r>
              <a:rPr lang="en-GB" sz="1200" dirty="0" err="1"/>
              <a:t>područja</a:t>
            </a:r>
            <a:r>
              <a:rPr lang="en-GB" sz="1200" dirty="0"/>
              <a:t> pod </a:t>
            </a:r>
            <a:r>
              <a:rPr lang="en-GB" sz="1200" dirty="0" err="1"/>
              <a:t>vlašću</a:t>
            </a:r>
            <a:r>
              <a:rPr lang="en-GB" sz="1200" dirty="0"/>
              <a:t> </a:t>
            </a:r>
            <a:r>
              <a:rPr lang="en-GB" sz="1200" dirty="0" err="1"/>
              <a:t>Francuske</a:t>
            </a:r>
            <a:r>
              <a:rPr lang="en-GB" sz="1200" dirty="0"/>
              <a:t>, </a:t>
            </a:r>
            <a:r>
              <a:rPr lang="en-GB" sz="1200" dirty="0" err="1"/>
              <a:t>Portugala</a:t>
            </a:r>
            <a:r>
              <a:rPr lang="en-GB" sz="1200" dirty="0"/>
              <a:t>, </a:t>
            </a:r>
            <a:r>
              <a:rPr lang="en-GB" sz="1200" dirty="0" err="1"/>
              <a:t>Španjolske</a:t>
            </a:r>
            <a:endParaRPr lang="en-GB" sz="1200" dirty="0"/>
          </a:p>
          <a:p>
            <a:endParaRPr lang="hr-HR" dirty="0"/>
          </a:p>
          <a:p>
            <a:r>
              <a:rPr lang="hr-HR" b="1" dirty="0"/>
              <a:t>BONUS 3:</a:t>
            </a:r>
          </a:p>
          <a:p>
            <a:r>
              <a:rPr lang="en-GB" dirty="0" err="1"/>
              <a:t>Upotreba</a:t>
            </a:r>
            <a:r>
              <a:rPr lang="en-GB" dirty="0"/>
              <a:t> </a:t>
            </a:r>
            <a:r>
              <a:rPr lang="en-GB" dirty="0" err="1"/>
              <a:t>konkretnih</a:t>
            </a:r>
            <a:r>
              <a:rPr lang="en-GB" dirty="0"/>
              <a:t> </a:t>
            </a:r>
            <a:r>
              <a:rPr lang="en-GB" dirty="0" err="1"/>
              <a:t>rezultata</a:t>
            </a:r>
            <a:r>
              <a:rPr lang="en-GB" dirty="0"/>
              <a:t>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projekata</a:t>
            </a:r>
            <a:r>
              <a:rPr lang="en-GB" dirty="0"/>
              <a:t> mora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jasno</a:t>
            </a:r>
            <a:r>
              <a:rPr lang="en-GB" dirty="0"/>
              <a:t> </a:t>
            </a:r>
            <a:r>
              <a:rPr lang="en-GB" dirty="0" err="1"/>
              <a:t>prikazana</a:t>
            </a:r>
            <a:r>
              <a:rPr lang="en-GB" dirty="0"/>
              <a:t> u </a:t>
            </a:r>
            <a:r>
              <a:rPr lang="en-GB" dirty="0" err="1"/>
              <a:t>intervencijskoj</a:t>
            </a:r>
            <a:r>
              <a:rPr lang="en-GB" dirty="0"/>
              <a:t> </a:t>
            </a:r>
            <a:r>
              <a:rPr lang="en-GB" dirty="0" err="1"/>
              <a:t>logici</a:t>
            </a:r>
            <a:r>
              <a:rPr lang="en-GB" dirty="0"/>
              <a:t>/</a:t>
            </a:r>
            <a:r>
              <a:rPr lang="en-GB" dirty="0" err="1"/>
              <a:t>aktivnostima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potrebna</a:t>
            </a:r>
            <a:r>
              <a:rPr lang="en-GB" dirty="0"/>
              <a:t> za </a:t>
            </a:r>
            <a:r>
              <a:rPr lang="en-GB" dirty="0" err="1"/>
              <a:t>postizanje</a:t>
            </a:r>
            <a:r>
              <a:rPr lang="en-GB" dirty="0"/>
              <a:t> </a:t>
            </a:r>
            <a:r>
              <a:rPr lang="en-GB" dirty="0" err="1"/>
              <a:t>ciljeva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hr-HR" dirty="0"/>
              <a:t> </a:t>
            </a:r>
            <a:r>
              <a:rPr lang="en-GB" dirty="0"/>
              <a:t>mora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jasno</a:t>
            </a:r>
            <a:r>
              <a:rPr lang="en-GB" dirty="0"/>
              <a:t> </a:t>
            </a:r>
            <a:r>
              <a:rPr lang="en-GB" dirty="0" err="1"/>
              <a:t>naznaćeno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se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rezultati</a:t>
            </a:r>
            <a:r>
              <a:rPr lang="en-GB" dirty="0"/>
              <a:t>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projekata</a:t>
            </a:r>
            <a:r>
              <a:rPr lang="en-GB" dirty="0"/>
              <a:t> EU-a </a:t>
            </a:r>
          </a:p>
          <a:p>
            <a:endParaRPr lang="en-GB" dirty="0"/>
          </a:p>
          <a:p>
            <a:r>
              <a:rPr lang="en-GB" dirty="0" err="1">
                <a:solidFill>
                  <a:srgbClr val="FF0000"/>
                </a:solidFill>
              </a:rPr>
              <a:t>Samo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prijenos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najbolje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prakse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iskustva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nije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dovoljan</a:t>
            </a:r>
            <a:r>
              <a:rPr lang="en-GB" dirty="0">
                <a:solidFill>
                  <a:srgbClr val="FF0000"/>
                </a:solidFill>
              </a:rPr>
              <a:t> za bonus </a:t>
            </a:r>
            <a:r>
              <a:rPr lang="en-GB" dirty="0" err="1">
                <a:solidFill>
                  <a:srgbClr val="FF0000"/>
                </a:solidFill>
              </a:rPr>
              <a:t>bodove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BONUS 4:</a:t>
            </a:r>
          </a:p>
          <a:p>
            <a:r>
              <a:rPr lang="en-GB" b="1" dirty="0" err="1"/>
              <a:t>Izniman</a:t>
            </a:r>
            <a:r>
              <a:rPr lang="en-GB" dirty="0"/>
              <a:t>” = </a:t>
            </a:r>
            <a:r>
              <a:rPr lang="en-GB" dirty="0" err="1"/>
              <a:t>uspostavljena</a:t>
            </a:r>
            <a:r>
              <a:rPr lang="en-GB" dirty="0"/>
              <a:t> </a:t>
            </a:r>
            <a:r>
              <a:rPr lang="en-GB" dirty="0" err="1"/>
              <a:t>strategija</a:t>
            </a:r>
            <a:r>
              <a:rPr lang="en-GB" dirty="0"/>
              <a:t> </a:t>
            </a:r>
            <a:r>
              <a:rPr lang="en-GB" dirty="0" err="1"/>
              <a:t>dovodi</a:t>
            </a:r>
            <a:r>
              <a:rPr lang="en-GB" dirty="0"/>
              <a:t> do </a:t>
            </a:r>
            <a:r>
              <a:rPr lang="en-GB" dirty="0" err="1"/>
              <a:t>značajnog</a:t>
            </a:r>
            <a:r>
              <a:rPr lang="en-GB" dirty="0"/>
              <a:t> </a:t>
            </a:r>
            <a:r>
              <a:rPr lang="en-GB" dirty="0" err="1"/>
              <a:t>umnožavanja</a:t>
            </a:r>
            <a:r>
              <a:rPr lang="en-GB" dirty="0"/>
              <a:t> </a:t>
            </a:r>
            <a:r>
              <a:rPr lang="en-GB" dirty="0" err="1"/>
              <a:t>utjecaja</a:t>
            </a:r>
            <a:r>
              <a:rPr lang="en-GB" dirty="0"/>
              <a:t> </a:t>
            </a:r>
            <a:r>
              <a:rPr lang="en-GB" dirty="0" err="1"/>
              <a:t>samog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</a:p>
          <a:p>
            <a:r>
              <a:rPr lang="en-GB" dirty="0" err="1"/>
              <a:t>Opseg</a:t>
            </a:r>
            <a:r>
              <a:rPr lang="en-GB" dirty="0"/>
              <a:t> </a:t>
            </a:r>
            <a:r>
              <a:rPr lang="en-GB" dirty="0" err="1"/>
              <a:t>replikacije</a:t>
            </a:r>
            <a:r>
              <a:rPr lang="en-GB" dirty="0"/>
              <a:t> </a:t>
            </a:r>
            <a:r>
              <a:rPr lang="en-GB" dirty="0" err="1"/>
              <a:t>takav</a:t>
            </a:r>
            <a:r>
              <a:rPr lang="en-GB" dirty="0"/>
              <a:t> je da </a:t>
            </a:r>
            <a:r>
              <a:rPr lang="en-GB" dirty="0" err="1"/>
              <a:t>aktivira</a:t>
            </a:r>
            <a:r>
              <a:rPr lang="en-GB" dirty="0"/>
              <a:t> </a:t>
            </a:r>
            <a:r>
              <a:rPr lang="en-GB" dirty="0" err="1"/>
              <a:t>učinak</a:t>
            </a:r>
            <a:r>
              <a:rPr lang="en-GB" dirty="0"/>
              <a:t> koji </a:t>
            </a:r>
            <a:r>
              <a:rPr lang="en-GB" b="1" dirty="0" err="1"/>
              <a:t>povećava</a:t>
            </a:r>
            <a:r>
              <a:rPr lang="en-GB" b="1" dirty="0"/>
              <a:t> </a:t>
            </a:r>
            <a:r>
              <a:rPr lang="en-GB" b="1" dirty="0" err="1"/>
              <a:t>ishod</a:t>
            </a:r>
            <a:r>
              <a:rPr lang="en-GB" b="1" dirty="0"/>
              <a:t> </a:t>
            </a:r>
            <a:r>
              <a:rPr lang="en-GB" b="1" dirty="0" err="1"/>
              <a:t>projekta</a:t>
            </a:r>
            <a:r>
              <a:rPr lang="en-GB" b="1" dirty="0"/>
              <a:t> u </a:t>
            </a:r>
            <a:r>
              <a:rPr lang="en-GB" b="1" dirty="0" err="1"/>
              <a:t>mnogo</a:t>
            </a:r>
            <a:r>
              <a:rPr lang="en-GB" b="1" dirty="0"/>
              <a:t> </a:t>
            </a:r>
            <a:r>
              <a:rPr lang="en-GB" b="1" dirty="0" err="1"/>
              <a:t>širem</a:t>
            </a:r>
            <a:r>
              <a:rPr lang="en-GB" b="1" dirty="0"/>
              <a:t> </a:t>
            </a:r>
            <a:r>
              <a:rPr lang="en-GB" b="1" dirty="0" err="1"/>
              <a:t>opsegu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u </a:t>
            </a:r>
            <a:r>
              <a:rPr lang="en-GB" u="sng" dirty="0" err="1"/>
              <a:t>drugim</a:t>
            </a:r>
            <a:r>
              <a:rPr lang="en-GB" u="sng" dirty="0"/>
              <a:t> </a:t>
            </a:r>
            <a:r>
              <a:rPr lang="en-GB" u="sng" dirty="0" err="1"/>
              <a:t>sektorima</a:t>
            </a:r>
            <a:r>
              <a:rPr lang="en-GB" u="sng" dirty="0"/>
              <a:t> </a:t>
            </a:r>
            <a:r>
              <a:rPr lang="en-GB" u="sng" dirty="0" err="1"/>
              <a:t>ili</a:t>
            </a:r>
            <a:r>
              <a:rPr lang="en-GB" u="sng" dirty="0"/>
              <a:t> </a:t>
            </a:r>
            <a:r>
              <a:rPr lang="en-GB" u="sng" dirty="0" err="1"/>
              <a:t>gradovima</a:t>
            </a:r>
            <a:r>
              <a:rPr lang="en-GB" u="sng" dirty="0"/>
              <a:t>, </a:t>
            </a:r>
            <a:r>
              <a:rPr lang="en-GB" u="sng" dirty="0" err="1"/>
              <a:t>na</a:t>
            </a:r>
            <a:r>
              <a:rPr lang="en-GB" u="sng" dirty="0"/>
              <a:t> </a:t>
            </a:r>
            <a:r>
              <a:rPr lang="en-GB" u="sng" dirty="0" err="1"/>
              <a:t>regionalnoj</a:t>
            </a:r>
            <a:r>
              <a:rPr lang="en-GB" u="sng" dirty="0"/>
              <a:t> </a:t>
            </a:r>
            <a:r>
              <a:rPr lang="en-GB" u="sng" dirty="0" err="1"/>
              <a:t>ili</a:t>
            </a:r>
            <a:r>
              <a:rPr lang="en-GB" u="sng" dirty="0"/>
              <a:t> </a:t>
            </a:r>
            <a:r>
              <a:rPr lang="en-GB" u="sng" dirty="0" err="1"/>
              <a:t>državnoj</a:t>
            </a:r>
            <a:r>
              <a:rPr lang="en-GB" u="sng" dirty="0"/>
              <a:t> </a:t>
            </a:r>
            <a:r>
              <a:rPr lang="en-GB" u="sng" dirty="0" err="1"/>
              <a:t>razini</a:t>
            </a:r>
            <a:r>
              <a:rPr lang="en-GB" u="sng" dirty="0"/>
              <a:t>, u </a:t>
            </a:r>
            <a:r>
              <a:rPr lang="en-GB" u="sng" dirty="0" err="1"/>
              <a:t>drugim</a:t>
            </a:r>
            <a:r>
              <a:rPr lang="en-GB" u="sng" dirty="0"/>
              <a:t> </a:t>
            </a:r>
            <a:r>
              <a:rPr lang="en-GB" u="sng" dirty="0" err="1"/>
              <a:t>zemljama</a:t>
            </a:r>
            <a:r>
              <a:rPr lang="en-GB" u="sng" dirty="0"/>
              <a:t> </a:t>
            </a:r>
            <a:r>
              <a:rPr lang="en-GB" dirty="0" err="1"/>
              <a:t>itd</a:t>
            </a:r>
            <a:r>
              <a:rPr lang="en-GB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 err="1"/>
              <a:t>Npr</a:t>
            </a:r>
            <a:r>
              <a:rPr lang="en-GB" sz="1600" dirty="0"/>
              <a:t>.:</a:t>
            </a:r>
          </a:p>
          <a:p>
            <a:r>
              <a:rPr lang="en-GB" sz="1600" dirty="0" err="1"/>
              <a:t>Projekt</a:t>
            </a:r>
            <a:r>
              <a:rPr lang="en-GB" sz="1600" dirty="0"/>
              <a:t> bi </a:t>
            </a:r>
            <a:r>
              <a:rPr lang="en-GB" sz="1600" dirty="0" err="1"/>
              <a:t>trebao</a:t>
            </a:r>
            <a:r>
              <a:rPr lang="en-GB" sz="1600" dirty="0"/>
              <a:t> </a:t>
            </a:r>
            <a:r>
              <a:rPr lang="en-GB" sz="1600" dirty="0" err="1"/>
              <a:t>uključivati</a:t>
            </a:r>
            <a:r>
              <a:rPr lang="en-GB" sz="1600" dirty="0"/>
              <a:t>, </a:t>
            </a:r>
            <a:r>
              <a:rPr lang="en-GB" sz="1600" dirty="0" err="1"/>
              <a:t>npr</a:t>
            </a:r>
            <a:r>
              <a:rPr lang="en-GB" sz="1600" dirty="0"/>
              <a:t>. </a:t>
            </a:r>
            <a:r>
              <a:rPr lang="en-GB" sz="1600" dirty="0" err="1"/>
              <a:t>koordinaciju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suradnju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en-GB" sz="1600" dirty="0" err="1"/>
              <a:t>znatnim</a:t>
            </a:r>
            <a:r>
              <a:rPr lang="en-GB" sz="1600" dirty="0"/>
              <a:t> </a:t>
            </a:r>
            <a:r>
              <a:rPr lang="en-GB" sz="1600" dirty="0" err="1"/>
              <a:t>brojem</a:t>
            </a:r>
            <a:r>
              <a:rPr lang="en-GB" sz="1600" dirty="0"/>
              <a:t> </a:t>
            </a:r>
            <a:r>
              <a:rPr lang="en-GB" sz="1600" dirty="0" err="1"/>
              <a:t>relevantnih</a:t>
            </a:r>
            <a:r>
              <a:rPr lang="en-GB" sz="1600" dirty="0"/>
              <a:t> </a:t>
            </a:r>
            <a:r>
              <a:rPr lang="en-GB" sz="1600" dirty="0" err="1"/>
              <a:t>aktera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razini</a:t>
            </a:r>
            <a:r>
              <a:rPr lang="en-GB" sz="1600" dirty="0"/>
              <a:t> EU-a, </a:t>
            </a:r>
            <a:r>
              <a:rPr lang="en-GB" sz="1600" dirty="0" err="1"/>
              <a:t>nacionalnoj</a:t>
            </a:r>
            <a:r>
              <a:rPr lang="en-GB" sz="1600" dirty="0"/>
              <a:t>, </a:t>
            </a:r>
            <a:r>
              <a:rPr lang="en-GB" sz="1600" dirty="0" err="1"/>
              <a:t>regionalnoj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ili</a:t>
            </a:r>
            <a:r>
              <a:rPr lang="en-GB" sz="1600" dirty="0"/>
              <a:t> </a:t>
            </a:r>
            <a:r>
              <a:rPr lang="en-GB" sz="1600" dirty="0" err="1"/>
              <a:t>lokalnoj</a:t>
            </a:r>
            <a:r>
              <a:rPr lang="en-GB" sz="1600" dirty="0"/>
              <a:t> </a:t>
            </a:r>
            <a:r>
              <a:rPr lang="en-GB" sz="1600" dirty="0" err="1"/>
              <a:t>razini</a:t>
            </a:r>
            <a:r>
              <a:rPr lang="en-GB" sz="1600" dirty="0"/>
              <a:t>, </a:t>
            </a:r>
          </a:p>
          <a:p>
            <a:r>
              <a:rPr lang="en-GB" sz="1600" dirty="0"/>
              <a:t>razvoj </a:t>
            </a:r>
            <a:r>
              <a:rPr lang="en-GB" sz="1600" dirty="0" err="1"/>
              <a:t>poslovnog</a:t>
            </a:r>
            <a:r>
              <a:rPr lang="en-GB" sz="1600" dirty="0"/>
              <a:t> </a:t>
            </a:r>
            <a:r>
              <a:rPr lang="en-GB" sz="1600" dirty="0" err="1"/>
              <a:t>modela</a:t>
            </a:r>
            <a:r>
              <a:rPr lang="en-GB" sz="1600" dirty="0"/>
              <a:t> koji </a:t>
            </a:r>
            <a:r>
              <a:rPr lang="en-GB" sz="1600" dirty="0" err="1"/>
              <a:t>otvara</a:t>
            </a:r>
            <a:r>
              <a:rPr lang="en-GB" sz="1600" dirty="0"/>
              <a:t> </a:t>
            </a:r>
            <a:r>
              <a:rPr lang="en-GB" sz="1600" dirty="0" err="1"/>
              <a:t>mogućnosti</a:t>
            </a:r>
            <a:r>
              <a:rPr lang="en-GB" sz="1600" dirty="0"/>
              <a:t> za </a:t>
            </a:r>
            <a:r>
              <a:rPr lang="en-GB" sz="1600" dirty="0" err="1"/>
              <a:t>daljnje</a:t>
            </a:r>
            <a:r>
              <a:rPr lang="en-GB" sz="1600" dirty="0"/>
              <a:t> </a:t>
            </a:r>
            <a:r>
              <a:rPr lang="en-GB" sz="1600" dirty="0" err="1"/>
              <a:t>financiranje</a:t>
            </a:r>
            <a:r>
              <a:rPr lang="en-GB" sz="1600" dirty="0"/>
              <a:t> </a:t>
            </a:r>
            <a:r>
              <a:rPr lang="en-GB" sz="1600" dirty="0" err="1"/>
              <a:t>itd</a:t>
            </a:r>
            <a:endParaRPr lang="hr-HR" sz="1600" dirty="0"/>
          </a:p>
          <a:p>
            <a:endParaRPr lang="hr-HR" sz="1600" dirty="0">
              <a:solidFill>
                <a:srgbClr val="FF0000"/>
              </a:solidFill>
            </a:endParaRPr>
          </a:p>
          <a:p>
            <a:r>
              <a:rPr lang="hr-HR" sz="1600" b="1" dirty="0">
                <a:solidFill>
                  <a:srgbClr val="FF0000"/>
                </a:solidFill>
              </a:rPr>
              <a:t>BONUS 5:</a:t>
            </a:r>
          </a:p>
          <a:p>
            <a:r>
              <a:rPr lang="en-GB" b="1" dirty="0" err="1"/>
              <a:t>Izniman</a:t>
            </a:r>
            <a:r>
              <a:rPr lang="en-GB" dirty="0"/>
              <a:t>” = </a:t>
            </a:r>
            <a:r>
              <a:rPr lang="en-GB" dirty="0" err="1"/>
              <a:t>uspostavljena</a:t>
            </a:r>
            <a:r>
              <a:rPr lang="en-GB" dirty="0"/>
              <a:t> </a:t>
            </a:r>
            <a:r>
              <a:rPr lang="en-GB" dirty="0" err="1"/>
              <a:t>strategija</a:t>
            </a:r>
            <a:r>
              <a:rPr lang="en-GB" dirty="0"/>
              <a:t> </a:t>
            </a:r>
            <a:r>
              <a:rPr lang="en-GB" dirty="0" err="1"/>
              <a:t>dovodi</a:t>
            </a:r>
            <a:r>
              <a:rPr lang="en-GB" dirty="0"/>
              <a:t> do </a:t>
            </a:r>
            <a:r>
              <a:rPr lang="en-GB" dirty="0" err="1"/>
              <a:t>značajnog</a:t>
            </a:r>
            <a:r>
              <a:rPr lang="en-GB" dirty="0"/>
              <a:t> </a:t>
            </a:r>
            <a:r>
              <a:rPr lang="en-GB" dirty="0" err="1"/>
              <a:t>umnožavanja</a:t>
            </a:r>
            <a:r>
              <a:rPr lang="en-GB" dirty="0"/>
              <a:t> </a:t>
            </a:r>
            <a:r>
              <a:rPr lang="en-GB" dirty="0" err="1"/>
              <a:t>utjecaja</a:t>
            </a:r>
            <a:r>
              <a:rPr lang="en-GB" dirty="0"/>
              <a:t> </a:t>
            </a:r>
            <a:r>
              <a:rPr lang="en-GB" dirty="0" err="1"/>
              <a:t>samog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</a:p>
          <a:p>
            <a:r>
              <a:rPr lang="en-GB" dirty="0" err="1"/>
              <a:t>Opseg</a:t>
            </a:r>
            <a:r>
              <a:rPr lang="en-GB" dirty="0"/>
              <a:t> </a:t>
            </a:r>
            <a:r>
              <a:rPr lang="en-GB" dirty="0" err="1"/>
              <a:t>replikacije</a:t>
            </a:r>
            <a:r>
              <a:rPr lang="en-GB" dirty="0"/>
              <a:t> </a:t>
            </a:r>
            <a:r>
              <a:rPr lang="en-GB" dirty="0" err="1"/>
              <a:t>takav</a:t>
            </a:r>
            <a:r>
              <a:rPr lang="en-GB" dirty="0"/>
              <a:t> je da </a:t>
            </a:r>
            <a:r>
              <a:rPr lang="en-GB" dirty="0" err="1"/>
              <a:t>aktivira</a:t>
            </a:r>
            <a:r>
              <a:rPr lang="en-GB" dirty="0"/>
              <a:t> </a:t>
            </a:r>
            <a:r>
              <a:rPr lang="en-GB" dirty="0" err="1"/>
              <a:t>učinak</a:t>
            </a:r>
            <a:r>
              <a:rPr lang="en-GB" dirty="0"/>
              <a:t> koji </a:t>
            </a:r>
            <a:r>
              <a:rPr lang="en-GB" b="1" dirty="0" err="1"/>
              <a:t>povećava</a:t>
            </a:r>
            <a:r>
              <a:rPr lang="en-GB" b="1" dirty="0"/>
              <a:t> </a:t>
            </a:r>
            <a:r>
              <a:rPr lang="en-GB" b="1" dirty="0" err="1"/>
              <a:t>ishod</a:t>
            </a:r>
            <a:r>
              <a:rPr lang="en-GB" b="1" dirty="0"/>
              <a:t> </a:t>
            </a:r>
            <a:r>
              <a:rPr lang="en-GB" b="1" dirty="0" err="1"/>
              <a:t>projekta</a:t>
            </a:r>
            <a:r>
              <a:rPr lang="en-GB" b="1" dirty="0"/>
              <a:t> u </a:t>
            </a:r>
            <a:r>
              <a:rPr lang="en-GB" b="1" dirty="0" err="1"/>
              <a:t>mnogo</a:t>
            </a:r>
            <a:r>
              <a:rPr lang="en-GB" b="1" dirty="0"/>
              <a:t> </a:t>
            </a:r>
            <a:r>
              <a:rPr lang="en-GB" b="1" dirty="0" err="1"/>
              <a:t>širem</a:t>
            </a:r>
            <a:r>
              <a:rPr lang="en-GB" b="1" dirty="0"/>
              <a:t> </a:t>
            </a:r>
            <a:r>
              <a:rPr lang="en-GB" b="1" dirty="0" err="1"/>
              <a:t>opsegu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u </a:t>
            </a:r>
            <a:r>
              <a:rPr lang="en-GB" u="sng" dirty="0" err="1"/>
              <a:t>drugim</a:t>
            </a:r>
            <a:r>
              <a:rPr lang="en-GB" u="sng" dirty="0"/>
              <a:t> </a:t>
            </a:r>
            <a:r>
              <a:rPr lang="en-GB" u="sng" dirty="0" err="1"/>
              <a:t>sektorima</a:t>
            </a:r>
            <a:r>
              <a:rPr lang="en-GB" u="sng" dirty="0"/>
              <a:t> </a:t>
            </a:r>
            <a:r>
              <a:rPr lang="en-GB" u="sng" dirty="0" err="1"/>
              <a:t>ili</a:t>
            </a:r>
            <a:r>
              <a:rPr lang="en-GB" u="sng" dirty="0"/>
              <a:t> </a:t>
            </a:r>
            <a:r>
              <a:rPr lang="en-GB" u="sng" dirty="0" err="1"/>
              <a:t>gradovima</a:t>
            </a:r>
            <a:r>
              <a:rPr lang="en-GB" u="sng" dirty="0"/>
              <a:t>, </a:t>
            </a:r>
            <a:r>
              <a:rPr lang="en-GB" u="sng" dirty="0" err="1"/>
              <a:t>na</a:t>
            </a:r>
            <a:r>
              <a:rPr lang="en-GB" u="sng" dirty="0"/>
              <a:t> </a:t>
            </a:r>
            <a:r>
              <a:rPr lang="en-GB" u="sng" dirty="0" err="1"/>
              <a:t>regionalnoj</a:t>
            </a:r>
            <a:r>
              <a:rPr lang="en-GB" u="sng" dirty="0"/>
              <a:t> </a:t>
            </a:r>
            <a:r>
              <a:rPr lang="en-GB" u="sng" dirty="0" err="1"/>
              <a:t>ili</a:t>
            </a:r>
            <a:r>
              <a:rPr lang="en-GB" u="sng" dirty="0"/>
              <a:t> </a:t>
            </a:r>
            <a:r>
              <a:rPr lang="en-GB" u="sng" dirty="0" err="1"/>
              <a:t>državnoj</a:t>
            </a:r>
            <a:r>
              <a:rPr lang="en-GB" u="sng" dirty="0"/>
              <a:t> </a:t>
            </a:r>
            <a:r>
              <a:rPr lang="en-GB" u="sng" dirty="0" err="1"/>
              <a:t>razini</a:t>
            </a:r>
            <a:r>
              <a:rPr lang="en-GB" u="sng" dirty="0"/>
              <a:t>, u </a:t>
            </a:r>
            <a:r>
              <a:rPr lang="en-GB" u="sng" dirty="0" err="1"/>
              <a:t>drugim</a:t>
            </a:r>
            <a:r>
              <a:rPr lang="en-GB" u="sng" dirty="0"/>
              <a:t> </a:t>
            </a:r>
            <a:r>
              <a:rPr lang="en-GB" u="sng" dirty="0" err="1"/>
              <a:t>zemljama</a:t>
            </a:r>
            <a:r>
              <a:rPr lang="en-GB" u="sng" dirty="0"/>
              <a:t> </a:t>
            </a:r>
            <a:r>
              <a:rPr lang="en-GB" dirty="0" err="1"/>
              <a:t>itd</a:t>
            </a:r>
            <a:r>
              <a:rPr lang="en-GB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 err="1"/>
              <a:t>Npr</a:t>
            </a:r>
            <a:r>
              <a:rPr lang="en-GB" sz="1600" dirty="0"/>
              <a:t>.:</a:t>
            </a:r>
          </a:p>
          <a:p>
            <a:r>
              <a:rPr lang="en-GB" sz="1600" dirty="0" err="1"/>
              <a:t>Projekt</a:t>
            </a:r>
            <a:r>
              <a:rPr lang="en-GB" sz="1600" dirty="0"/>
              <a:t> bi </a:t>
            </a:r>
            <a:r>
              <a:rPr lang="en-GB" sz="1600" dirty="0" err="1"/>
              <a:t>trebao</a:t>
            </a:r>
            <a:r>
              <a:rPr lang="en-GB" sz="1600" dirty="0"/>
              <a:t> </a:t>
            </a:r>
            <a:r>
              <a:rPr lang="en-GB" sz="1600" dirty="0" err="1"/>
              <a:t>uključivati</a:t>
            </a:r>
            <a:r>
              <a:rPr lang="en-GB" sz="1600" dirty="0"/>
              <a:t>, </a:t>
            </a:r>
            <a:r>
              <a:rPr lang="en-GB" sz="1600" dirty="0" err="1"/>
              <a:t>npr</a:t>
            </a:r>
            <a:r>
              <a:rPr lang="en-GB" sz="1600" dirty="0"/>
              <a:t>. </a:t>
            </a:r>
            <a:r>
              <a:rPr lang="en-GB" sz="1600" dirty="0" err="1"/>
              <a:t>koordinaciju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suradnju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en-GB" sz="1600" dirty="0" err="1"/>
              <a:t>znatnim</a:t>
            </a:r>
            <a:r>
              <a:rPr lang="en-GB" sz="1600" dirty="0"/>
              <a:t> </a:t>
            </a:r>
            <a:r>
              <a:rPr lang="en-GB" sz="1600" dirty="0" err="1"/>
              <a:t>brojem</a:t>
            </a:r>
            <a:r>
              <a:rPr lang="en-GB" sz="1600" dirty="0"/>
              <a:t> </a:t>
            </a:r>
            <a:r>
              <a:rPr lang="en-GB" sz="1600" dirty="0" err="1"/>
              <a:t>relevantnih</a:t>
            </a:r>
            <a:r>
              <a:rPr lang="en-GB" sz="1600" dirty="0"/>
              <a:t> </a:t>
            </a:r>
            <a:r>
              <a:rPr lang="en-GB" sz="1600" dirty="0" err="1"/>
              <a:t>aktera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razini</a:t>
            </a:r>
            <a:r>
              <a:rPr lang="en-GB" sz="1600" dirty="0"/>
              <a:t> EU-a, </a:t>
            </a:r>
            <a:r>
              <a:rPr lang="en-GB" sz="1600" dirty="0" err="1"/>
              <a:t>nacionalnoj</a:t>
            </a:r>
            <a:r>
              <a:rPr lang="en-GB" sz="1600" dirty="0"/>
              <a:t>, </a:t>
            </a:r>
            <a:r>
              <a:rPr lang="en-GB" sz="1600" dirty="0" err="1"/>
              <a:t>regionalnoj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ili</a:t>
            </a:r>
            <a:r>
              <a:rPr lang="en-GB" sz="1600" dirty="0"/>
              <a:t> </a:t>
            </a:r>
            <a:r>
              <a:rPr lang="en-GB" sz="1600" dirty="0" err="1"/>
              <a:t>lokalnoj</a:t>
            </a:r>
            <a:r>
              <a:rPr lang="en-GB" sz="1600" dirty="0"/>
              <a:t> </a:t>
            </a:r>
            <a:r>
              <a:rPr lang="en-GB" sz="1600" dirty="0" err="1"/>
              <a:t>razini</a:t>
            </a:r>
            <a:r>
              <a:rPr lang="en-GB" sz="1600" dirty="0"/>
              <a:t>, </a:t>
            </a:r>
          </a:p>
          <a:p>
            <a:r>
              <a:rPr lang="en-GB" sz="1600" dirty="0"/>
              <a:t>razvoj </a:t>
            </a:r>
            <a:r>
              <a:rPr lang="en-GB" sz="1600" dirty="0" err="1"/>
              <a:t>poslovnog</a:t>
            </a:r>
            <a:r>
              <a:rPr lang="en-GB" sz="1600" dirty="0"/>
              <a:t> </a:t>
            </a:r>
            <a:r>
              <a:rPr lang="en-GB" sz="1600" dirty="0" err="1"/>
              <a:t>modela</a:t>
            </a:r>
            <a:r>
              <a:rPr lang="en-GB" sz="1600" dirty="0"/>
              <a:t> koji </a:t>
            </a:r>
            <a:r>
              <a:rPr lang="en-GB" sz="1600" dirty="0" err="1"/>
              <a:t>otvara</a:t>
            </a:r>
            <a:r>
              <a:rPr lang="en-GB" sz="1600" dirty="0"/>
              <a:t> </a:t>
            </a:r>
            <a:r>
              <a:rPr lang="en-GB" sz="1600" dirty="0" err="1"/>
              <a:t>mogućnosti</a:t>
            </a:r>
            <a:r>
              <a:rPr lang="en-GB" sz="1600" dirty="0"/>
              <a:t> za </a:t>
            </a:r>
            <a:r>
              <a:rPr lang="en-GB" sz="1600" dirty="0" err="1"/>
              <a:t>daljnje</a:t>
            </a:r>
            <a:r>
              <a:rPr lang="en-GB" sz="1600" dirty="0"/>
              <a:t> </a:t>
            </a:r>
            <a:r>
              <a:rPr lang="en-GB" sz="1600" dirty="0" err="1"/>
              <a:t>financiranje</a:t>
            </a:r>
            <a:r>
              <a:rPr lang="en-GB" sz="1600" dirty="0"/>
              <a:t> </a:t>
            </a:r>
            <a:r>
              <a:rPr lang="en-GB" sz="1600" dirty="0" err="1"/>
              <a:t>itd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550E4-8967-49C1-95BE-053CBE4A49D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84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svi su kriteriji jednako važni: važnost, kvaliteta i korištenje resursa. No, postoji četvrti kriterij, utjecaj, koji je ponderiran x1.5, pa je važniji. Trebali biste težiti za visokim rezultatom, imajući na umu da morate zadovoljiti sva četiri kriterija.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2713F-2CA7-40CA-BE60-29346E3FB64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23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Htjeli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izraditi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…”</a:t>
            </a:r>
          </a:p>
          <a:p>
            <a:r>
              <a:rPr lang="en-US" dirty="0"/>
              <a:t>“</a:t>
            </a:r>
            <a:r>
              <a:rPr lang="en-US" dirty="0" err="1"/>
              <a:t>Htjeli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kupiti</a:t>
            </a:r>
            <a:r>
              <a:rPr lang="en-US" dirty="0"/>
              <a:t> </a:t>
            </a:r>
            <a:r>
              <a:rPr lang="en-US" dirty="0" err="1"/>
              <a:t>zemlju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jezero</a:t>
            </a:r>
            <a:r>
              <a:rPr lang="en-US" dirty="0"/>
              <a:t>…”</a:t>
            </a:r>
          </a:p>
          <a:p>
            <a:r>
              <a:rPr lang="en-US" dirty="0"/>
              <a:t>“</a:t>
            </a:r>
            <a:r>
              <a:rPr lang="en-US" dirty="0" err="1"/>
              <a:t>Htjeli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nabaviti</a:t>
            </a:r>
            <a:r>
              <a:rPr lang="en-US" dirty="0"/>
              <a:t> </a:t>
            </a: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traktor</a:t>
            </a:r>
            <a:r>
              <a:rPr lang="en-US" dirty="0"/>
              <a:t>…”</a:t>
            </a:r>
          </a:p>
          <a:p>
            <a:r>
              <a:rPr lang="en-US" dirty="0"/>
              <a:t>“</a:t>
            </a:r>
            <a:r>
              <a:rPr lang="en-US" dirty="0" err="1"/>
              <a:t>Htjeli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održivo</a:t>
            </a:r>
            <a:r>
              <a:rPr lang="en-US" dirty="0"/>
              <a:t> </a:t>
            </a:r>
            <a:r>
              <a:rPr lang="en-US" dirty="0" err="1"/>
              <a:t>kuhati</a:t>
            </a:r>
            <a:r>
              <a:rPr lang="en-US" dirty="0"/>
              <a:t>…”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endParaRPr lang="hr-HR" sz="1200" dirty="0"/>
          </a:p>
          <a:p>
            <a:pPr marL="285750" indent="-285750">
              <a:buFont typeface="Calibri" panose="020F0502020204030204" pitchFamily="34" charset="0"/>
              <a:buChar char="→"/>
            </a:pPr>
            <a:endParaRPr lang="hr-HR" sz="1200" dirty="0"/>
          </a:p>
          <a:p>
            <a:pPr marL="285750" indent="-285750">
              <a:buFont typeface="Calibri" panose="020F0502020204030204" pitchFamily="34" charset="0"/>
              <a:buChar char="→"/>
            </a:pPr>
            <a:endParaRPr lang="hr-HR" sz="1200" dirty="0"/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en-US" sz="1200" dirty="0"/>
              <a:t>Koji problem </a:t>
            </a:r>
            <a:r>
              <a:rPr lang="en-US" sz="1200" dirty="0" err="1"/>
              <a:t>rješavate</a:t>
            </a:r>
            <a:r>
              <a:rPr lang="en-US" sz="1200" dirty="0"/>
              <a:t>? 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en-US" sz="1200" dirty="0"/>
              <a:t> </a:t>
            </a:r>
            <a:r>
              <a:rPr lang="en-US" sz="1200" dirty="0" err="1"/>
              <a:t>Opisati</a:t>
            </a:r>
            <a:r>
              <a:rPr lang="en-US" sz="1200" dirty="0"/>
              <a:t> </a:t>
            </a:r>
            <a:r>
              <a:rPr lang="en-US" sz="1200" dirty="0" err="1"/>
              <a:t>kontekst</a:t>
            </a:r>
            <a:endParaRPr lang="en-US" sz="1200" dirty="0"/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en-US" sz="1200" dirty="0"/>
              <a:t> </a:t>
            </a:r>
            <a:r>
              <a:rPr lang="en-US" sz="1200" dirty="0" err="1"/>
              <a:t>Što</a:t>
            </a:r>
            <a:r>
              <a:rPr lang="en-US" sz="1200" dirty="0"/>
              <a:t> je </a:t>
            </a:r>
            <a:r>
              <a:rPr lang="en-US" sz="1200" dirty="0" err="1"/>
              <a:t>rješenje</a:t>
            </a:r>
            <a:endParaRPr lang="hr-HR" sz="12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→"/>
              <a:tabLst/>
              <a:defRPr/>
            </a:pP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Adekvatno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opisano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početno</a:t>
            </a:r>
            <a:r>
              <a:rPr kumimoji="0" lang="en-GB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stanje</a:t>
            </a:r>
            <a:r>
              <a:rPr kumimoji="0" lang="en-GB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(baseline) =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ključno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procjenu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potencijala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endParaRPr kumimoji="0" lang="hr-HR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alibri" panose="020F0502020204030204" pitchFamily="34" charset="0"/>
              <a:buChar char="→"/>
            </a:pPr>
            <a:endParaRPr lang="hr-HR" sz="1200" dirty="0"/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Ograničiti broj aktivnosti na one koje su </a:t>
            </a:r>
            <a:r>
              <a:rPr kumimoji="0" lang="hr-HR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ključne za postizanje ciljeva </a:t>
            </a:r>
            <a:r>
              <a:rPr kumimoji="0" lang="hr-HR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Kvantificirati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očekivane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rezultati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procjene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učinaka</a:t>
            </a:r>
            <a:r>
              <a:rPr kumimoji="0" lang="en-GB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hr-HR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alibri" panose="020F0502020204030204" pitchFamily="34" charset="0"/>
              <a:buChar char="→"/>
            </a:pPr>
            <a:endParaRPr lang="hr-HR" dirty="0"/>
          </a:p>
          <a:p>
            <a:pPr marL="285750" indent="-285750">
              <a:buFont typeface="Calibri" panose="020F0502020204030204" pitchFamily="34" charset="0"/>
              <a:buChar char="→"/>
            </a:pPr>
            <a:endParaRPr lang="hr-HR" dirty="0"/>
          </a:p>
          <a:p>
            <a:pPr marL="285750" indent="-285750">
              <a:buFont typeface="Calibri" panose="020F0502020204030204" pitchFamily="34" charset="0"/>
              <a:buChar char="→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550E4-8967-49C1-95BE-053CBE4A49D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48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B2CA-26EE-14AF-DD97-2AC2591B2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20857-BB3D-2698-9AC1-AC7065EDF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7EA31-127B-23F9-EBD9-BDFCDF06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2BA44-FDE9-8412-2610-6DB0DE63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8D437-83B8-2670-42B6-B37BC493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34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E495-882D-4CBC-DEAA-D60C53F4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99E7-B1FB-8513-912A-109752029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F4EF-2462-321A-3A50-F7ADFC7B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3003-C2C0-5251-844A-B1498F1D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9593C-2502-30DE-0AC6-CA2151E1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63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C8E97-16CC-9715-65D4-700EFEB6E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BE5D2-4B86-454F-7779-E7DDC9753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C8E4B-28A2-A894-0858-F0185C8D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79B3-FF30-9C18-6F61-2F1ED4EF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89004-FA9E-0676-9D58-E25CE371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1587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1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2995-BE3E-4E0C-BB9D-1C14FDEC8EEF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1D78-B95D-4666-A511-99DDCA37CD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16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233F-582A-D16F-6EDD-F575B8DF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1822-46EE-E420-EC3A-76E113164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CE4B0-23A6-23C8-096F-677B9CB1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55296-D25B-A4F9-0D3C-45A304A7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CC2FA-9FAE-C389-B4DD-AB587E76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30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EE52-8EBA-CA9B-EC38-C3C7B599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ACC2-5C5A-DBE0-D6E4-AFB92D2A3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A1B6B-9B21-CB98-8E60-0A24869A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181CF-0C85-10C8-5A53-CE74A419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8F6CC-49B4-BFEF-1D01-DBF67A97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42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D97C-AA8E-96D6-1A06-05C0907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48D7-6572-A655-27B8-D6A1D84E6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A13B1-109E-3189-A491-AB7AC5769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1DBED-9C9E-F26E-15FC-FAF01B28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95B15-3B0B-B314-6205-7A9E5359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62101-C839-1F87-5897-B77D05C7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70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3C80-E7F5-2F64-575A-F36EDF89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18BB2-F78B-E87C-F812-BF667A45E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62345-E63B-D74E-20A1-BB6BEEF2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885A7-ABFE-2FD9-96F3-83DCFCEC5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84141-7F35-B43A-FCCA-C954408C7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FD3FF-24EE-8F98-1BB6-5EA8818B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03CE3-2FD1-5999-A02B-2FA0ABF0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9AFE4-B02B-5799-3394-E2015F69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3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027C-B715-35A1-F8E5-D2C9DCA2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F49BE-4A1E-61B8-D182-086D64F2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065CC-05B9-1BAD-DACE-267DB075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427C2-1F21-9371-4003-DE72584A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9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41CEF-9E5A-0A0A-0606-39ACCC29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9C8EB-F26D-A97E-04F7-C36FFD79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4FC12-B81D-204D-7306-70F20171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08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2A65-6C6A-AB59-3A12-087E6230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7562-8F74-0039-03AF-8621D723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D9534-E489-C264-2A69-FD66EF660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67106-26F2-D228-6324-64152FF8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A2178-16DF-E912-CD91-6CD2CD96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37922-B8EC-7D1E-E27A-DDB4A3A7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2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965C-F4EC-2421-9B16-284B4BA0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7DF77-00DE-D9D9-F27B-D5FC7708C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B44D1-762C-1999-21CD-E9602B324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9FC7E-56F4-D58D-9C7B-6CCE0246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E0E8F-62FF-F024-7F0E-AB8924CD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40503-4C60-F46E-0726-9EE44551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36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2F5AD-8F95-5354-C269-77DA34EE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5A29-118C-E47C-9463-83DD60F3D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CF34-FFB2-7FD4-9EE1-0D676B851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C5E9B0-8661-4C22-A184-6C29C2BD34E7}" type="datetimeFigureOut">
              <a:rPr lang="hr-HR" smtClean="0"/>
              <a:t>27.9.2024.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5D5A4-DFE4-45F7-36E4-69A6B755B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8F39-8D2F-DA37-BB82-9019C0900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8F421-6749-4F21-91C4-E14488AD16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79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ifeprogramhrvatska.hr/wp-content/uploads/2021/07/Visegodisnji-program-rada-za-LIFE-program-2021.-2024..pdf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hyperlink" Target="https://lifeprogramhrvatska.hr/wp-content/uploads/2021/07/LIFE-Uredba-2021.-2027..pdf" TargetMode="External"/><Relationship Id="rId12" Type="http://schemas.openxmlformats.org/officeDocument/2006/relationships/hyperlink" Target="https://vo-event.swoogo.com/eu-life-info-days-2024/Recording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portal/screen/home" TargetMode="External"/><Relationship Id="rId11" Type="http://schemas.openxmlformats.org/officeDocument/2006/relationships/hyperlink" Target="https://cinea.ec.europa.eu/system/files/2023-01/KPI%20Guidance%20document.pdf" TargetMode="External"/><Relationship Id="rId5" Type="http://schemas.openxmlformats.org/officeDocument/2006/relationships/hyperlink" Target="https://cinea.ec.europa.eu/system/files/2023-05/LIFE%20PROGRAMME_Priority%20topics_2021-2024%2020230411.pdf" TargetMode="External"/><Relationship Id="rId10" Type="http://schemas.openxmlformats.org/officeDocument/2006/relationships/hyperlink" Target="https://cinea.ec.europa.eu/system/files/2023-05/FAQs_LIFE-2023-Calls.pdf" TargetMode="External"/><Relationship Id="rId4" Type="http://schemas.openxmlformats.org/officeDocument/2006/relationships/hyperlink" Target="https://webgate.ec.europa.eu/life/publicWebsite/search" TargetMode="External"/><Relationship Id="rId9" Type="http://schemas.openxmlformats.org/officeDocument/2006/relationships/hyperlink" Target="https://ec.europa.eu/info/funding-tenders/opportunities/docs/2021-2027/common/guidance/aga_e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CFE53-98C0-9C68-14D4-798E1D34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/>
              <a:t>LIFE: Evaluacijski kriteriji </a:t>
            </a:r>
            <a:endParaRPr lang="hr-HR" sz="4000" b="1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E989CE-E487-845E-ECC7-A3AFF3117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US" sz="6000" dirty="0"/>
              <a:t>za </a:t>
            </a:r>
            <a:r>
              <a:rPr lang="en-US" sz="6000" dirty="0" err="1"/>
              <a:t>ocjenjivanje</a:t>
            </a:r>
            <a:endParaRPr lang="hr-HR" sz="4000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A4ABC51-2DDF-8EEE-2AD7-CBE723D8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484" y="1911765"/>
            <a:ext cx="7621064" cy="44773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A686F33-9C30-8958-3BFB-4C3A93BE6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4" y="134902"/>
            <a:ext cx="8163453" cy="181855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04CE6B5-2CF6-BCE1-7D7A-DF5BB56E7245}"/>
              </a:ext>
            </a:extLst>
          </p:cNvPr>
          <p:cNvSpPr txBox="1"/>
          <p:nvPr/>
        </p:nvSpPr>
        <p:spPr>
          <a:xfrm>
            <a:off x="2455406" y="468860"/>
            <a:ext cx="595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>
                <a:solidFill>
                  <a:schemeClr val="bg1"/>
                </a:solidFill>
              </a:rPr>
              <a:t>Evaluacijski</a:t>
            </a:r>
            <a:r>
              <a:rPr lang="en-GB" sz="5400" dirty="0">
                <a:solidFill>
                  <a:schemeClr val="bg1"/>
                </a:solidFill>
              </a:rPr>
              <a:t> </a:t>
            </a:r>
            <a:r>
              <a:rPr lang="en-GB" sz="5400" dirty="0" err="1">
                <a:solidFill>
                  <a:schemeClr val="bg1"/>
                </a:solidFill>
              </a:rPr>
              <a:t>kriteriji</a:t>
            </a:r>
            <a:endParaRPr lang="hr-H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5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red green and blue design&#10;&#10;Description automatically generated">
            <a:extLst>
              <a:ext uri="{FF2B5EF4-FFF2-40B4-BE49-F238E27FC236}">
                <a16:creationId xmlns:a16="http://schemas.microsoft.com/office/drawing/2014/main" id="{66B93438-EC6D-254C-6DDF-EEA57922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54" y="6256557"/>
            <a:ext cx="466692" cy="477815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50A716-D788-61E0-9C0F-920597FE8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20120" r="12265" b="25929"/>
          <a:stretch/>
        </p:blipFill>
        <p:spPr>
          <a:xfrm>
            <a:off x="10258122" y="6218909"/>
            <a:ext cx="1728779" cy="51546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C053A59F-2C6A-F9E5-F8E0-457AC2E4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9" y="6252340"/>
            <a:ext cx="684127" cy="4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8F393F7-1A71-0A69-C014-503DC3B0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88" y="126533"/>
            <a:ext cx="10515600" cy="1025131"/>
          </a:xfrm>
        </p:spPr>
        <p:txBody>
          <a:bodyPr/>
          <a:lstStyle/>
          <a:p>
            <a:r>
              <a:rPr lang="en-GB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Savjeti</a:t>
            </a:r>
            <a:r>
              <a:rPr lang="en-GB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prijavu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EE19631-23D1-6074-93D6-39EF997DFFF2}"/>
              </a:ext>
            </a:extLst>
          </p:cNvPr>
          <p:cNvGrpSpPr/>
          <p:nvPr/>
        </p:nvGrpSpPr>
        <p:grpSpPr>
          <a:xfrm>
            <a:off x="591963" y="1184899"/>
            <a:ext cx="3812628" cy="719549"/>
            <a:chOff x="0" y="79327"/>
            <a:chExt cx="3812628" cy="719549"/>
          </a:xfrm>
        </p:grpSpPr>
        <p:sp>
          <p:nvSpPr>
            <p:cNvPr id="7" name="Pravokutnik: zaobljeni kutovi 3">
              <a:extLst>
                <a:ext uri="{FF2B5EF4-FFF2-40B4-BE49-F238E27FC236}">
                  <a16:creationId xmlns:a16="http://schemas.microsoft.com/office/drawing/2014/main" id="{1234F5D0-D58C-DAD5-62D8-C39885EE13AE}"/>
                </a:ext>
              </a:extLst>
            </p:cNvPr>
            <p:cNvSpPr/>
            <p:nvPr/>
          </p:nvSpPr>
          <p:spPr>
            <a:xfrm>
              <a:off x="0" y="79327"/>
              <a:ext cx="3812628" cy="7195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Pravokutnik: zaobljeni kutovi 4">
              <a:extLst>
                <a:ext uri="{FF2B5EF4-FFF2-40B4-BE49-F238E27FC236}">
                  <a16:creationId xmlns:a16="http://schemas.microsoft.com/office/drawing/2014/main" id="{295A6637-9C79-3CCE-4030-A7F82D03A3AE}"/>
                </a:ext>
              </a:extLst>
            </p:cNvPr>
            <p:cNvSpPr txBox="1"/>
            <p:nvPr/>
          </p:nvSpPr>
          <p:spPr>
            <a:xfrm>
              <a:off x="35125" y="114452"/>
              <a:ext cx="3742378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marR="0" lvl="0" indent="0" algn="l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Dobar projekt</a:t>
              </a:r>
              <a:endParaRPr kumimoji="0" lang="hr-H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2" name="Dijagram 8">
            <a:extLst>
              <a:ext uri="{FF2B5EF4-FFF2-40B4-BE49-F238E27FC236}">
                <a16:creationId xmlns:a16="http://schemas.microsoft.com/office/drawing/2014/main" id="{5A847184-FDE4-AC8F-2663-EBBFA3EBD101}"/>
              </a:ext>
            </a:extLst>
          </p:cNvPr>
          <p:cNvGraphicFramePr/>
          <p:nvPr/>
        </p:nvGraphicFramePr>
        <p:xfrm>
          <a:off x="5714307" y="1184900"/>
          <a:ext cx="4524208" cy="68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kstniOkvir 7">
            <a:extLst>
              <a:ext uri="{FF2B5EF4-FFF2-40B4-BE49-F238E27FC236}">
                <a16:creationId xmlns:a16="http://schemas.microsoft.com/office/drawing/2014/main" id="{73099F31-F76F-331D-7217-396274580C70}"/>
              </a:ext>
            </a:extLst>
          </p:cNvPr>
          <p:cNvSpPr txBox="1"/>
          <p:nvPr/>
        </p:nvSpPr>
        <p:spPr>
          <a:xfrm>
            <a:off x="627088" y="2065913"/>
            <a:ext cx="4384629" cy="322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051" tIns="38100" rIns="213360" bIns="38100" numCol="1" spcCol="1270" anchor="t" anchorCtr="0">
            <a:noAutofit/>
          </a:bodyPr>
          <a:lstStyle/>
          <a:p>
            <a:pPr marL="228600" marR="0" lvl="1" indent="-2286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Temeljita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analiza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polaznih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vrijednosti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Uključeni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ključni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dionici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Temeljita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procjena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učinka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marR="0" lvl="1" indent="-2286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Vrijednost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novac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1" indent="-2286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Jasna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održ</a:t>
            </a:r>
            <a:r>
              <a:rPr kumimoji="0" lang="hr-HR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ivost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multicipliranje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učinaka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0D3F1E-41E4-1D29-AB36-B9AA741DFA22}"/>
              </a:ext>
            </a:extLst>
          </p:cNvPr>
          <p:cNvGrpSpPr/>
          <p:nvPr/>
        </p:nvGrpSpPr>
        <p:grpSpPr>
          <a:xfrm>
            <a:off x="5655788" y="1971038"/>
            <a:ext cx="4948711" cy="3418950"/>
            <a:chOff x="0" y="932387"/>
            <a:chExt cx="4524208" cy="34189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CE7A20-7F16-F530-3DE6-48F209484D3F}"/>
                </a:ext>
              </a:extLst>
            </p:cNvPr>
            <p:cNvSpPr/>
            <p:nvPr/>
          </p:nvSpPr>
          <p:spPr>
            <a:xfrm>
              <a:off x="0" y="932387"/>
              <a:ext cx="4524208" cy="34189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06B74C-F057-BAF5-00CE-45C0574DC22D}"/>
                </a:ext>
              </a:extLst>
            </p:cNvPr>
            <p:cNvSpPr txBox="1"/>
            <p:nvPr/>
          </p:nvSpPr>
          <p:spPr>
            <a:xfrm>
              <a:off x="0" y="932387"/>
              <a:ext cx="4524208" cy="341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644" tIns="22860" rIns="128016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Nedovoljan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opis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početnog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stanja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konteksta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projekta</a:t>
              </a:r>
              <a:endParaRPr lang="hr-HR" sz="1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Ciljevi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preširoki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previše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ih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je</a:t>
              </a:r>
              <a:endParaRPr lang="hr-HR" sz="1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Aktivnosti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istraživanja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ne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dovode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do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konkretnih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aktivnosti</a:t>
              </a:r>
              <a:endParaRPr lang="hr-HR" sz="1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kern="1200" dirty="0" err="1">
                  <a:highlight>
                    <a:srgbClr val="00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Nedovoljna</a:t>
              </a:r>
              <a:r>
                <a:rPr lang="en-GB" sz="1800" kern="1200" dirty="0">
                  <a:highlight>
                    <a:srgbClr val="00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highlight>
                    <a:srgbClr val="00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potpora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obveza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dionika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nadležnih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tijela</a:t>
              </a:r>
              <a:endParaRPr lang="hr-HR" sz="1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Loše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partnerstvo</a:t>
              </a:r>
              <a:endParaRPr lang="hr-HR" sz="1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Učinak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preoptimističan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nerealističan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ili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nedostatak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kvantifikacije</a:t>
              </a:r>
              <a:endParaRPr lang="hr-HR" sz="1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b="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Replikacija</a:t>
              </a:r>
              <a:r>
                <a:rPr lang="en-GB" sz="1800" b="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je </a:t>
              </a:r>
              <a:r>
                <a:rPr lang="en-GB" sz="1800" b="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pomiješana</a:t>
              </a:r>
              <a:r>
                <a:rPr lang="en-GB" sz="1800" b="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 </a:t>
              </a:r>
              <a:r>
                <a:rPr lang="en-GB" sz="1800" b="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umrežavanjem</a:t>
              </a:r>
              <a:r>
                <a:rPr lang="en-GB" sz="1800" b="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b="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GB" sz="1800" b="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b="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širenjem</a:t>
              </a:r>
              <a:r>
                <a:rPr lang="en-GB" sz="1800" b="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b="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projektnih</a:t>
              </a:r>
              <a:r>
                <a:rPr lang="en-GB" sz="1800" b="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b="0" kern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rezultata</a:t>
              </a:r>
              <a:endParaRPr lang="hr-HR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Nejasni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planovi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za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održavanje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projekta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rezultata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nakon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završetka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projekta</a:t>
              </a:r>
              <a:endParaRPr lang="hr-HR" sz="1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15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red green and blue design&#10;&#10;Description automatically generated">
            <a:extLst>
              <a:ext uri="{FF2B5EF4-FFF2-40B4-BE49-F238E27FC236}">
                <a16:creationId xmlns:a16="http://schemas.microsoft.com/office/drawing/2014/main" id="{66B93438-EC6D-254C-6DDF-EEA57922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54" y="6256557"/>
            <a:ext cx="466692" cy="477815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50A716-D788-61E0-9C0F-920597FE8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20120" r="12265" b="25929"/>
          <a:stretch/>
        </p:blipFill>
        <p:spPr>
          <a:xfrm>
            <a:off x="10258122" y="6218909"/>
            <a:ext cx="1728779" cy="51546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C053A59F-2C6A-F9E5-F8E0-457AC2E4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9" y="6252340"/>
            <a:ext cx="684127" cy="4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DD14691-9659-3B0F-D53D-1752A578CB5F}"/>
              </a:ext>
            </a:extLst>
          </p:cNvPr>
          <p:cNvSpPr txBox="1">
            <a:spLocks/>
          </p:cNvSpPr>
          <p:nvPr/>
        </p:nvSpPr>
        <p:spPr>
          <a:xfrm>
            <a:off x="406400" y="123628"/>
            <a:ext cx="10515600" cy="102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Preporuke</a:t>
            </a:r>
            <a:endParaRPr lang="hr-HR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niOkvir 3">
            <a:extLst>
              <a:ext uri="{FF2B5EF4-FFF2-40B4-BE49-F238E27FC236}">
                <a16:creationId xmlns:a16="http://schemas.microsoft.com/office/drawing/2014/main" id="{60DA5C04-0F5E-8FF8-77D1-B8A1DBC3E917}"/>
              </a:ext>
            </a:extLst>
          </p:cNvPr>
          <p:cNvSpPr txBox="1"/>
          <p:nvPr/>
        </p:nvSpPr>
        <p:spPr>
          <a:xfrm>
            <a:off x="863826" y="1140596"/>
            <a:ext cx="830876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Počnite rano...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počnite sada</a:t>
            </a: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Pročitajte relevantne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informacije </a:t>
            </a: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obratite se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acionalnoj kontaktnoj točki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Fokusirajte</a:t>
            </a: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projektne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ciljem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izgradite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vjerodostojnu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projektnu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logiku </a:t>
            </a:r>
            <a:endParaRPr lang="en-GB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Oformite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relevatni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partnerski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konzorcij</a:t>
            </a:r>
            <a:endParaRPr lang="hr-HR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Adekvatno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žite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proračun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projektnim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aktivnostima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provjerite vrijednost za novac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Slijedite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projektni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obrazac</a:t>
            </a:r>
            <a:r>
              <a:rPr lang="hr-H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upute prilikom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pisanja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endParaRPr lang="en-GB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Završni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pregled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prijedloga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7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D0F4-F5BC-32F8-F594-6AB00A31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16486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500"/>
              </a:spcBef>
              <a:spcAft>
                <a:spcPts val="800"/>
              </a:spcAft>
            </a:pPr>
            <a:b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b="1"/>
              <a:t>Zadovoljavanje administrativnih zahtjeva</a:t>
            </a:r>
            <a:br>
              <a:rPr lang="hr-HR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r-HR" sz="2800" b="1" dirty="0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F4410F80-8DE1-3A09-A957-3CC9DF04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3630"/>
            <a:ext cx="6814625" cy="447141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hr-HR" sz="2000" dirty="0"/>
              <a:t>Dostavljeno prije roka i elektronskim putem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hr-HR" sz="2000" dirty="0"/>
              <a:t>Kompletirano i korišteni su dostavljeni obrasci/predlošci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hr-HR" sz="2000" dirty="0"/>
              <a:t>Čitljivo (ne manje od </a:t>
            </a:r>
            <a:r>
              <a:rPr lang="hr-HR" sz="2000" b="1" dirty="0" err="1">
                <a:solidFill>
                  <a:srgbClr val="FF0000"/>
                </a:solidFill>
              </a:rPr>
              <a:t>Arial</a:t>
            </a:r>
            <a:r>
              <a:rPr lang="hr-HR" sz="2000" b="1" dirty="0">
                <a:solidFill>
                  <a:srgbClr val="FF0000"/>
                </a:solidFill>
              </a:rPr>
              <a:t> 10</a:t>
            </a:r>
            <a:r>
              <a:rPr lang="hr-HR" sz="2000" dirty="0"/>
              <a:t>) i pripremljeno za ispis (A4)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hr-HR" sz="2000" dirty="0"/>
              <a:t>Maksimalno 120 stranica (uključujući upute)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hr-HR" sz="2000" dirty="0">
                <a:solidFill>
                  <a:srgbClr val="FF0000"/>
                </a:solidFill>
              </a:rPr>
              <a:t>Ne brisati upute unutar obrasca za prijavu</a:t>
            </a:r>
          </a:p>
          <a:p>
            <a:endParaRPr lang="hr-HR" sz="20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914D2B6-C84A-5A74-9BD5-775DC0AE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257" y="3935709"/>
            <a:ext cx="2848373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89" y="0"/>
            <a:ext cx="10515600" cy="930275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Sažetak</a:t>
            </a:r>
            <a:r>
              <a:rPr lang="en-GB" sz="3200" b="1" dirty="0"/>
              <a:t> LIFE </a:t>
            </a:r>
            <a:r>
              <a:rPr lang="en-GB" sz="3200" b="1" dirty="0" err="1"/>
              <a:t>evaluacijskih</a:t>
            </a:r>
            <a:r>
              <a:rPr lang="en-GB" sz="3200" b="1" dirty="0"/>
              <a:t> </a:t>
            </a:r>
            <a:r>
              <a:rPr lang="en-GB" sz="3200" b="1" dirty="0" err="1"/>
              <a:t>kriterija</a:t>
            </a:r>
            <a:endParaRPr lang="hr-HR" sz="32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5FA7B8-10F2-9E3D-3417-98382DD74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404060"/>
              </p:ext>
            </p:extLst>
          </p:nvPr>
        </p:nvGraphicFramePr>
        <p:xfrm>
          <a:off x="585567" y="930275"/>
          <a:ext cx="11231295" cy="546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8017554F-0066-DEEE-B5A5-260491EB0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23" r="32532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C04436-636A-C1B7-333C-654F95EA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n-US" b="1"/>
              <a:t>Bonus bodovi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C758-E545-3B75-9DC9-FD52E0AC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r>
              <a:rPr lang="en-US" sz="2000" b="1"/>
              <a:t>Bonus 1: </a:t>
            </a:r>
            <a:r>
              <a:rPr lang="en-US" sz="2000"/>
              <a:t>iznimne </a:t>
            </a:r>
            <a:r>
              <a:rPr lang="en-US" sz="2000" b="1"/>
              <a:t>sinergije i znatne dodatne koristi </a:t>
            </a:r>
            <a:r>
              <a:rPr lang="en-US" sz="2000"/>
              <a:t>između LIFE potprograma LIFE (2 boda)</a:t>
            </a:r>
          </a:p>
          <a:p>
            <a:r>
              <a:rPr lang="en-US" sz="2000" b="1"/>
              <a:t>Bonus 2: </a:t>
            </a:r>
            <a:r>
              <a:rPr lang="en-US" sz="2000"/>
              <a:t>projekt se prvenstveno provodi u </a:t>
            </a:r>
            <a:r>
              <a:rPr lang="en-US" sz="2000" b="1"/>
              <a:t>najudaljenijim regijama </a:t>
            </a:r>
            <a:r>
              <a:rPr lang="en-US" sz="2000"/>
              <a:t>(2 boda)</a:t>
            </a:r>
          </a:p>
          <a:p>
            <a:r>
              <a:rPr lang="en-US" sz="2000" b="1"/>
              <a:t>Bonus 3: </a:t>
            </a:r>
            <a:r>
              <a:rPr lang="en-US" sz="2000"/>
              <a:t>projekt se </a:t>
            </a:r>
            <a:r>
              <a:rPr lang="en-US" sz="2000" b="1"/>
              <a:t>značajno</a:t>
            </a:r>
            <a:r>
              <a:rPr lang="en-US" sz="2000"/>
              <a:t> temelji na rezultatima drugih EU projekata (2 boda)</a:t>
            </a:r>
          </a:p>
          <a:p>
            <a:r>
              <a:rPr lang="en-US" sz="2000" b="1"/>
              <a:t>Bonus 4: </a:t>
            </a:r>
            <a:r>
              <a:rPr lang="en-US" sz="2000"/>
              <a:t>Prijedlog nudi </a:t>
            </a:r>
            <a:r>
              <a:rPr lang="en-US" sz="2000" b="1"/>
              <a:t>izniman</a:t>
            </a:r>
            <a:r>
              <a:rPr lang="en-US" sz="2000"/>
              <a:t> katalitički potencijal (2 boda) </a:t>
            </a:r>
          </a:p>
          <a:p>
            <a:r>
              <a:rPr lang="en-US" sz="2000" b="1"/>
              <a:t>Bonus 5: </a:t>
            </a:r>
            <a:r>
              <a:rPr lang="en-US" sz="2000"/>
              <a:t>projektom se predviđa </a:t>
            </a:r>
            <a:r>
              <a:rPr lang="en-US" sz="2000" b="1"/>
              <a:t>transnacionalna suradnja </a:t>
            </a:r>
            <a:r>
              <a:rPr lang="en-US" sz="2000"/>
              <a:t>među državama članicama koja je ključna za ostvarenje ciljeva projekta (2 boda)</a:t>
            </a:r>
          </a:p>
        </p:txBody>
      </p:sp>
    </p:spTree>
    <p:extLst>
      <p:ext uri="{BB962C8B-B14F-4D97-AF65-F5344CB8AC3E}">
        <p14:creationId xmlns:p14="http://schemas.microsoft.com/office/powerpoint/2010/main" val="8369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8DE27B-73E8-20A0-07A0-D479F66E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ysClr val="windowText" lastClr="000000"/>
                </a:solidFill>
                <a:latin typeface="Calibri" panose="020F0502020204030204"/>
              </a:rPr>
              <a:t>Program LIFE – kriteriji za ocjenjivanje</a:t>
            </a:r>
            <a:endParaRPr lang="hr-HR" b="1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graphicFrame>
        <p:nvGraphicFramePr>
          <p:cNvPr id="3" name="Content Placeholder 18">
            <a:extLst>
              <a:ext uri="{FF2B5EF4-FFF2-40B4-BE49-F238E27FC236}">
                <a16:creationId xmlns:a16="http://schemas.microsoft.com/office/drawing/2014/main" id="{E7DCF7BB-89C2-A819-C9C1-CE7F1D782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051037"/>
              </p:ext>
            </p:extLst>
          </p:nvPr>
        </p:nvGraphicFramePr>
        <p:xfrm>
          <a:off x="1075707" y="1698171"/>
          <a:ext cx="9357755" cy="470855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93200">
                  <a:extLst>
                    <a:ext uri="{9D8B030D-6E8A-4147-A177-3AD203B41FA5}">
                      <a16:colId xmlns:a16="http://schemas.microsoft.com/office/drawing/2014/main" val="4102152598"/>
                    </a:ext>
                  </a:extLst>
                </a:gridCol>
                <a:gridCol w="2535991">
                  <a:extLst>
                    <a:ext uri="{9D8B030D-6E8A-4147-A177-3AD203B41FA5}">
                      <a16:colId xmlns:a16="http://schemas.microsoft.com/office/drawing/2014/main" val="21419189"/>
                    </a:ext>
                  </a:extLst>
                </a:gridCol>
                <a:gridCol w="2466704">
                  <a:extLst>
                    <a:ext uri="{9D8B030D-6E8A-4147-A177-3AD203B41FA5}">
                      <a16:colId xmlns:a16="http://schemas.microsoft.com/office/drawing/2014/main" val="4029539024"/>
                    </a:ext>
                  </a:extLst>
                </a:gridCol>
                <a:gridCol w="1961860">
                  <a:extLst>
                    <a:ext uri="{9D8B030D-6E8A-4147-A177-3AD203B41FA5}">
                      <a16:colId xmlns:a16="http://schemas.microsoft.com/office/drawing/2014/main" val="15952035"/>
                    </a:ext>
                  </a:extLst>
                </a:gridCol>
              </a:tblGrid>
              <a:tr h="53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Kriteriji za ocjenjivanje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Minimalna prolazna ocjena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Maksimalni broj bodova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600" dirty="0">
                          <a:effectLst/>
                        </a:rPr>
                        <a:t>Bodovanje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71038"/>
                  </a:ext>
                </a:extLst>
              </a:tr>
              <a:tr h="269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Relevantnost (Relevance)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78395"/>
                  </a:ext>
                </a:extLst>
              </a:tr>
              <a:tr h="269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Učinak (Impact)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effectLst/>
                        </a:rPr>
                        <a:t>1.5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389906"/>
                  </a:ext>
                </a:extLst>
              </a:tr>
              <a:tr h="269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Kvaliteta (Quality)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8751378"/>
                  </a:ext>
                </a:extLst>
              </a:tr>
              <a:tr h="269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Kapaciteti (Resources)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4967040"/>
                  </a:ext>
                </a:extLst>
              </a:tr>
              <a:tr h="558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Ukupni prolazni rezultat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55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90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349509"/>
                  </a:ext>
                </a:extLst>
              </a:tr>
              <a:tr h="269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Bonus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N/A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0158120"/>
                  </a:ext>
                </a:extLst>
              </a:tr>
              <a:tr h="269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Bonus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N/A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0445216"/>
                  </a:ext>
                </a:extLst>
              </a:tr>
              <a:tr h="269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Bonus 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254414"/>
                  </a:ext>
                </a:extLst>
              </a:tr>
              <a:tr h="269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Bonus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7742589"/>
                  </a:ext>
                </a:extLst>
              </a:tr>
              <a:tr h="269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Bonus 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N/A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5952631"/>
                  </a:ext>
                </a:extLst>
              </a:tr>
              <a:tr h="85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Ukupni </a:t>
                      </a:r>
                      <a:r>
                        <a:rPr lang="hr-HR" sz="1200">
                          <a:effectLst/>
                        </a:rPr>
                        <a:t>prolazni rezulta</a:t>
                      </a:r>
                      <a:r>
                        <a:rPr lang="en-GB" sz="1200">
                          <a:effectLst/>
                        </a:rPr>
                        <a:t>ta</a:t>
                      </a:r>
                      <a:r>
                        <a:rPr lang="en-US" sz="1200">
                          <a:effectLst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hr-HR" sz="1200" dirty="0">
                          <a:effectLst/>
                        </a:rPr>
                        <a:t>(s bonus bodovima)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effectLst/>
                        </a:rPr>
                        <a:t>55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b="1">
                          <a:effectLst/>
                        </a:rPr>
                        <a:t>100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N/A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6127231"/>
                  </a:ext>
                </a:extLst>
              </a:tr>
            </a:tbl>
          </a:graphicData>
        </a:graphic>
      </p:graphicFrame>
      <p:sp>
        <p:nvSpPr>
          <p:cNvPr id="4" name="Right Arrow 3">
            <a:extLst>
              <a:ext uri="{FF2B5EF4-FFF2-40B4-BE49-F238E27FC236}">
                <a16:creationId xmlns:a16="http://schemas.microsoft.com/office/drawing/2014/main" id="{01844FBD-8102-F6D9-EED8-39A51DAB7C96}"/>
              </a:ext>
            </a:extLst>
          </p:cNvPr>
          <p:cNvSpPr/>
          <p:nvPr/>
        </p:nvSpPr>
        <p:spPr>
          <a:xfrm rot="10800000">
            <a:off x="9746946" y="2691147"/>
            <a:ext cx="453073" cy="3283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0C715E5-AC75-05B3-6962-B4E77FDD2A75}"/>
              </a:ext>
            </a:extLst>
          </p:cNvPr>
          <p:cNvSpPr/>
          <p:nvPr/>
        </p:nvSpPr>
        <p:spPr>
          <a:xfrm>
            <a:off x="1501164" y="2691147"/>
            <a:ext cx="1424916" cy="328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2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6FA4-4E10-DC86-D639-44DB89A6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Od </a:t>
            </a:r>
            <a:r>
              <a:rPr lang="en-US" b="1" dirty="0" err="1"/>
              <a:t>ideje</a:t>
            </a:r>
            <a:r>
              <a:rPr lang="en-US" b="1" dirty="0"/>
              <a:t> do </a:t>
            </a:r>
            <a:r>
              <a:rPr lang="en-US" b="1" dirty="0" err="1"/>
              <a:t>uspješne</a:t>
            </a:r>
            <a:r>
              <a:rPr lang="en-US" b="1" dirty="0"/>
              <a:t> </a:t>
            </a:r>
            <a:r>
              <a:rPr lang="en-US" b="1" dirty="0" err="1"/>
              <a:t>prijave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C4A2-DF83-AE71-CBCC-BD488C850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Htjeli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izraditi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…”</a:t>
            </a:r>
          </a:p>
          <a:p>
            <a:r>
              <a:rPr lang="en-US" dirty="0"/>
              <a:t>“</a:t>
            </a:r>
            <a:r>
              <a:rPr lang="en-US" dirty="0" err="1"/>
              <a:t>Htjeli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kupiti</a:t>
            </a:r>
            <a:r>
              <a:rPr lang="en-US" dirty="0"/>
              <a:t> </a:t>
            </a:r>
            <a:r>
              <a:rPr lang="en-US" dirty="0" err="1"/>
              <a:t>zemlju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jezero</a:t>
            </a:r>
            <a:r>
              <a:rPr lang="en-US" dirty="0"/>
              <a:t>…”</a:t>
            </a:r>
          </a:p>
          <a:p>
            <a:r>
              <a:rPr lang="en-US" dirty="0"/>
              <a:t>“</a:t>
            </a:r>
            <a:r>
              <a:rPr lang="en-US" dirty="0" err="1"/>
              <a:t>Htjeli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nabaviti</a:t>
            </a:r>
            <a:r>
              <a:rPr lang="en-US" dirty="0"/>
              <a:t> </a:t>
            </a: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traktor</a:t>
            </a:r>
            <a:r>
              <a:rPr lang="en-US" dirty="0"/>
              <a:t>…”</a:t>
            </a:r>
          </a:p>
          <a:p>
            <a:r>
              <a:rPr lang="en-US" dirty="0"/>
              <a:t>“</a:t>
            </a:r>
            <a:r>
              <a:rPr lang="en-US" dirty="0" err="1"/>
              <a:t>Htjeli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održivo</a:t>
            </a:r>
            <a:r>
              <a:rPr lang="en-US" dirty="0"/>
              <a:t> </a:t>
            </a:r>
            <a:r>
              <a:rPr lang="en-US" dirty="0" err="1"/>
              <a:t>kuhati</a:t>
            </a:r>
            <a:r>
              <a:rPr lang="en-US" dirty="0"/>
              <a:t>…”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5DE8E-6EE4-3E8E-B188-9000A39347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289" y="3812384"/>
            <a:ext cx="4465422" cy="2511799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3BFEBC69-75BD-9229-CB1A-80C4B6313366}"/>
              </a:ext>
            </a:extLst>
          </p:cNvPr>
          <p:cNvSpPr/>
          <p:nvPr/>
        </p:nvSpPr>
        <p:spPr>
          <a:xfrm>
            <a:off x="7038363" y="1690688"/>
            <a:ext cx="1023457" cy="2268916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909AD-F346-11B2-89DD-22B9549906F5}"/>
              </a:ext>
            </a:extLst>
          </p:cNvPr>
          <p:cNvSpPr txBox="1"/>
          <p:nvPr/>
        </p:nvSpPr>
        <p:spPr>
          <a:xfrm>
            <a:off x="8271544" y="2453245"/>
            <a:ext cx="327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“… JE LI TO ZA LIFE?”</a:t>
            </a:r>
          </a:p>
        </p:txBody>
      </p:sp>
    </p:spTree>
    <p:extLst>
      <p:ext uri="{BB962C8B-B14F-4D97-AF65-F5344CB8AC3E}">
        <p14:creationId xmlns:p14="http://schemas.microsoft.com/office/powerpoint/2010/main" val="253247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red green and blue design&#10;&#10;Description automatically generated">
            <a:extLst>
              <a:ext uri="{FF2B5EF4-FFF2-40B4-BE49-F238E27FC236}">
                <a16:creationId xmlns:a16="http://schemas.microsoft.com/office/drawing/2014/main" id="{66B93438-EC6D-254C-6DDF-EEA57922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54" y="6256557"/>
            <a:ext cx="466692" cy="477815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C053A59F-2C6A-F9E5-F8E0-457AC2E4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9" y="6252340"/>
            <a:ext cx="684127" cy="4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AD5C4610-9F1C-496B-E2EC-1AE4E25C94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Savjeti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za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prijavu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9" name="Rezervirano mjesto sadržaja 3">
            <a:extLst>
              <a:ext uri="{FF2B5EF4-FFF2-40B4-BE49-F238E27FC236}">
                <a16:creationId xmlns:a16="http://schemas.microsoft.com/office/drawing/2014/main" id="{D62D9AF2-695D-5843-4A3E-565A9FBC705C}"/>
              </a:ext>
            </a:extLst>
          </p:cNvPr>
          <p:cNvGraphicFramePr>
            <a:graphicFrameLocks/>
          </p:cNvGraphicFramePr>
          <p:nvPr/>
        </p:nvGraphicFramePr>
        <p:xfrm>
          <a:off x="863826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1754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red green and blue design&#10;&#10;Description automatically generated">
            <a:extLst>
              <a:ext uri="{FF2B5EF4-FFF2-40B4-BE49-F238E27FC236}">
                <a16:creationId xmlns:a16="http://schemas.microsoft.com/office/drawing/2014/main" id="{66B93438-EC6D-254C-6DDF-EEA57922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54" y="6256557"/>
            <a:ext cx="466692" cy="477815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C053A59F-2C6A-F9E5-F8E0-457AC2E4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9" y="6252340"/>
            <a:ext cx="684127" cy="4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00427F-D8DD-24D8-53CF-A9671CD1EA84}"/>
              </a:ext>
            </a:extLst>
          </p:cNvPr>
          <p:cNvSpPr txBox="1">
            <a:spLocks/>
          </p:cNvSpPr>
          <p:nvPr/>
        </p:nvSpPr>
        <p:spPr>
          <a:xfrm>
            <a:off x="342900" y="-54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Proučiti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početka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prijave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2649F-9009-2696-D8D9-41A20138E197}"/>
              </a:ext>
            </a:extLst>
          </p:cNvPr>
          <p:cNvSpPr txBox="1">
            <a:spLocks/>
          </p:cNvSpPr>
          <p:nvPr/>
        </p:nvSpPr>
        <p:spPr>
          <a:xfrm>
            <a:off x="967373" y="1133301"/>
            <a:ext cx="8053433" cy="4801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Primjeri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LIFE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projekata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Popis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LIFE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prioritetnih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tema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Dokumenti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Poziva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Call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dokumenti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LIFE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Uredba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2021. – 2027.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Višegodišnji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program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rada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za Program LIFE 2021. – 2024.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Ugovor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dodjeli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bespovratnih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sredstava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pojašnjenjima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Annotated Grant Agreement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CINEA: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Najčešće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postavljena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pitanja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KPI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indikatori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smjernice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 za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upotrebu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EU CINEA LIFE INFO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DANI 2024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7BFE8-859D-0879-A26E-A6C89D64D27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82765" y="1790700"/>
            <a:ext cx="4228108" cy="34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red green and blue design&#10;&#10;Description automatically generated">
            <a:extLst>
              <a:ext uri="{FF2B5EF4-FFF2-40B4-BE49-F238E27FC236}">
                <a16:creationId xmlns:a16="http://schemas.microsoft.com/office/drawing/2014/main" id="{66B93438-EC6D-254C-6DDF-EEA57922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54" y="6256557"/>
            <a:ext cx="466692" cy="477815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50A716-D788-61E0-9C0F-920597FE8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20120" r="12265" b="25929"/>
          <a:stretch/>
        </p:blipFill>
        <p:spPr>
          <a:xfrm>
            <a:off x="10258122" y="6218909"/>
            <a:ext cx="1728779" cy="51546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C053A59F-2C6A-F9E5-F8E0-457AC2E4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9" y="6252340"/>
            <a:ext cx="684127" cy="4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CD336C3-C02D-1F3E-F899-3B8A6370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62" y="388567"/>
            <a:ext cx="10515600" cy="1025131"/>
          </a:xfrm>
        </p:spPr>
        <p:txBody>
          <a:bodyPr/>
          <a:lstStyle/>
          <a:p>
            <a:r>
              <a:rPr lang="en-GB" b="1" dirty="0" err="1">
                <a:solidFill>
                  <a:sysClr val="windowText" lastClr="000000"/>
                </a:solidFill>
                <a:latin typeface="Calibri" panose="020F0502020204030204"/>
              </a:rPr>
              <a:t>Savjeti</a:t>
            </a:r>
            <a:r>
              <a:rPr lang="en-GB" b="1" dirty="0">
                <a:solidFill>
                  <a:sysClr val="windowText" lastClr="000000"/>
                </a:solidFill>
                <a:latin typeface="Calibri" panose="020F0502020204030204"/>
              </a:rPr>
              <a:t> za </a:t>
            </a:r>
            <a:r>
              <a:rPr lang="en-GB" b="1" dirty="0" err="1">
                <a:solidFill>
                  <a:sysClr val="windowText" lastClr="000000"/>
                </a:solidFill>
                <a:latin typeface="Calibri" panose="020F0502020204030204"/>
              </a:rPr>
              <a:t>prijavu</a:t>
            </a:r>
            <a:endParaRPr lang="hr-HR" dirty="0"/>
          </a:p>
        </p:txBody>
      </p:sp>
      <p:sp>
        <p:nvSpPr>
          <p:cNvPr id="3" name="TekstniOkvir 4">
            <a:extLst>
              <a:ext uri="{FF2B5EF4-FFF2-40B4-BE49-F238E27FC236}">
                <a16:creationId xmlns:a16="http://schemas.microsoft.com/office/drawing/2014/main" id="{B1342521-2B3E-448A-276C-77EB11071790}"/>
              </a:ext>
            </a:extLst>
          </p:cNvPr>
          <p:cNvSpPr txBox="1"/>
          <p:nvPr/>
        </p:nvSpPr>
        <p:spPr>
          <a:xfrm>
            <a:off x="179699" y="1491275"/>
            <a:ext cx="5120244" cy="414228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Adekvatno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opisano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početno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stanje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(baseline) =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ključno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procjenu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potencijala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endParaRPr kumimoji="0" lang="hr-H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Ograničiti broj aktivnosti na one koje su </a:t>
            </a:r>
            <a:r>
              <a:rPr kumimoji="0" lang="hr-HR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ključne za postizanje ciljeva </a:t>
            </a: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Kvantificirati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očekivane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rezultati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procjene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učinaka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hr-H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planovi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GB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strategije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kumimoji="0" lang="en-GB" sz="1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održivost</a:t>
            </a: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projektnih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rezultata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apsolutno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</a:t>
            </a:r>
            <a:endParaRPr kumimoji="0" lang="hr-H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zaboravite uključiti aktivnosti u obvezni radni paket za </a:t>
            </a:r>
            <a:r>
              <a:rPr kumimoji="0" lang="hr-HR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održivost, replikaciju i iskorištavanje</a:t>
            </a: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rezultata projekta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niOkvir 5">
            <a:extLst>
              <a:ext uri="{FF2B5EF4-FFF2-40B4-BE49-F238E27FC236}">
                <a16:creationId xmlns:a16="http://schemas.microsoft.com/office/drawing/2014/main" id="{47090A74-CF96-66CF-B8A7-6FCA158EA47E}"/>
              </a:ext>
            </a:extLst>
          </p:cNvPr>
          <p:cNvSpPr txBox="1"/>
          <p:nvPr/>
        </p:nvSpPr>
        <p:spPr>
          <a:xfrm>
            <a:off x="5862654" y="1491275"/>
            <a:ext cx="5867400" cy="465005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partnerstva</a:t>
            </a: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uključiti ključne dionike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tražiti komplementarnost i izbjeći višak partnera 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Jasan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dionika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uključenih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pojedine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projektne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</a:t>
            </a:r>
            <a:endParaRPr kumimoji="0" lang="hr-H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Trajanje projekta </a:t>
            </a: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trebalo bi uzeti u obzir: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ovoljno vremena za prikupljanje informacija o utjecaju projektnih aktivnosti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ašnjenja u ishođenju dozvola i dobivanja dopuštenja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ostavite dovoljno vremena za moguće neočekivane događaj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kumimoji="0" lang="hr-H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Ispunjavanje </a:t>
            </a:r>
            <a:r>
              <a:rPr kumimoji="0" lang="hr-HR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komunikacijskih projektnih zahtjeva</a:t>
            </a:r>
            <a:endParaRPr kumimoji="0" lang="hr-H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hr-HR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Umrežavanje</a:t>
            </a:r>
            <a:r>
              <a:rPr kumimoji="0" lang="hr-H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sastanci platformi i događanja za umrežavanje</a:t>
            </a:r>
          </a:p>
        </p:txBody>
      </p:sp>
    </p:spTree>
    <p:extLst>
      <p:ext uri="{BB962C8B-B14F-4D97-AF65-F5344CB8AC3E}">
        <p14:creationId xmlns:p14="http://schemas.microsoft.com/office/powerpoint/2010/main" val="303882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BEBD0F909D9A439333ACB67295CF91" ma:contentTypeVersion="13" ma:contentTypeDescription="Stvaranje novog dokumenta." ma:contentTypeScope="" ma:versionID="dcaef88d306ff73e10a839e5bc0c948e">
  <xsd:schema xmlns:xsd="http://www.w3.org/2001/XMLSchema" xmlns:xs="http://www.w3.org/2001/XMLSchema" xmlns:p="http://schemas.microsoft.com/office/2006/metadata/properties" xmlns:ns2="7b8df15f-7fbd-4a6f-86da-4c644315da6b" xmlns:ns3="7bcd58c4-1237-44a3-a98f-cb8fb1461117" targetNamespace="http://schemas.microsoft.com/office/2006/metadata/properties" ma:root="true" ma:fieldsID="386d6883b18154030128f7624f83b812" ns2:_="" ns3:_="">
    <xsd:import namespace="7b8df15f-7fbd-4a6f-86da-4c644315da6b"/>
    <xsd:import namespace="7bcd58c4-1237-44a3-a98f-cb8fb14611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df15f-7fbd-4a6f-86da-4c644315d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Oznake slika" ma:readOnly="false" ma:fieldId="{5cf76f15-5ced-4ddc-b409-7134ff3c332f}" ma:taxonomyMulti="true" ma:sspId="6608d627-829f-4c60-a247-a46e3095a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d58c4-1237-44a3-a98f-cb8fb14611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4ab9b3-b945-462e-80cd-082e2ff05ad9}" ma:internalName="TaxCatchAll" ma:showField="CatchAllData" ma:web="7bcd58c4-1237-44a3-a98f-cb8fb14611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cd58c4-1237-44a3-a98f-cb8fb1461117" xsi:nil="true"/>
    <lcf76f155ced4ddcb4097134ff3c332f xmlns="7b8df15f-7fbd-4a6f-86da-4c644315da6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4949E-A117-4114-B958-EE6DA31E8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8df15f-7fbd-4a6f-86da-4c644315da6b"/>
    <ds:schemaRef ds:uri="7bcd58c4-1237-44a3-a98f-cb8fb14611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0EEBCB-82E2-470A-9866-DFA6D2854757}">
  <ds:schemaRefs>
    <ds:schemaRef ds:uri="http://schemas.microsoft.com/office/2006/metadata/properties"/>
    <ds:schemaRef ds:uri="http://schemas.microsoft.com/office/infopath/2007/PartnerControls"/>
    <ds:schemaRef ds:uri="7bcd58c4-1237-44a3-a98f-cb8fb1461117"/>
    <ds:schemaRef ds:uri="7b8df15f-7fbd-4a6f-86da-4c644315da6b"/>
  </ds:schemaRefs>
</ds:datastoreItem>
</file>

<file path=customXml/itemProps3.xml><?xml version="1.0" encoding="utf-8"?>
<ds:datastoreItem xmlns:ds="http://schemas.openxmlformats.org/officeDocument/2006/customXml" ds:itemID="{BBE2CA1D-7327-4708-905E-AA3020D1D4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1217</Words>
  <Application>Microsoft Office PowerPoint</Application>
  <PresentationFormat>Widescreen</PresentationFormat>
  <Paragraphs>207</Paragraphs>
  <Slides>11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Courier New</vt:lpstr>
      <vt:lpstr>Wingdings</vt:lpstr>
      <vt:lpstr>Office Theme</vt:lpstr>
      <vt:lpstr>LIFE: Evaluacijski kriteriji </vt:lpstr>
      <vt:lpstr> Zadovoljavanje administrativnih zahtjeva </vt:lpstr>
      <vt:lpstr>Sažetak LIFE evaluacijskih kriterija</vt:lpstr>
      <vt:lpstr>Bonus bodovi</vt:lpstr>
      <vt:lpstr>Program LIFE – kriteriji za ocjenjivanje</vt:lpstr>
      <vt:lpstr>Od ideje do uspješne prijave…</vt:lpstr>
      <vt:lpstr>PowerPoint Presentation</vt:lpstr>
      <vt:lpstr>PowerPoint Presentation</vt:lpstr>
      <vt:lpstr>Savjeti za prijavu</vt:lpstr>
      <vt:lpstr>Savjeti za prijavu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Darko Bizjak</dc:creator>
  <cp:lastModifiedBy>Darko Bizjak</cp:lastModifiedBy>
  <cp:revision>2</cp:revision>
  <dcterms:created xsi:type="dcterms:W3CDTF">2024-09-26T08:16:13Z</dcterms:created>
  <dcterms:modified xsi:type="dcterms:W3CDTF">2024-09-27T07:54:35Z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0x010100FFBEBD0F909D9A439333ACB67295CF91</vt:lpwstr>
  </property>
  <property fmtid="{D5CDD505-2E9C-101B-9397-08002B2CF9AE}" pid="3" name="MediaServiceImageTags">
    <vt:lpwstr/>
  </property>
</Properties>
</file>